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03" r:id="rId2"/>
    <p:sldId id="481" r:id="rId3"/>
    <p:sldId id="496" r:id="rId4"/>
    <p:sldId id="491" r:id="rId5"/>
    <p:sldId id="497" r:id="rId6"/>
    <p:sldId id="502" r:id="rId7"/>
    <p:sldId id="432" r:id="rId8"/>
    <p:sldId id="492" r:id="rId9"/>
    <p:sldId id="494" r:id="rId10"/>
    <p:sldId id="495" r:id="rId11"/>
    <p:sldId id="468" r:id="rId12"/>
    <p:sldId id="479" r:id="rId13"/>
  </p:sldIdLst>
  <p:sldSz cx="18288000" cy="10288588"/>
  <p:notesSz cx="6881813" cy="10002838"/>
  <p:defaultTextStyle>
    <a:defPPr>
      <a:defRPr lang="ru-RU"/>
    </a:defPPr>
    <a:lvl1pPr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815975" indent="-35877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631950" indent="-717550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447925" indent="-107632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265488" indent="-1436688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0" autoAdjust="0"/>
    <p:restoredTop sz="92395" autoAdjust="0"/>
  </p:normalViewPr>
  <p:slideViewPr>
    <p:cSldViewPr>
      <p:cViewPr varScale="1">
        <p:scale>
          <a:sx n="63" d="100"/>
          <a:sy n="63" d="100"/>
        </p:scale>
        <p:origin x="-144" y="-420"/>
      </p:cViewPr>
      <p:guideLst>
        <p:guide orient="horz" pos="3241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365D7A0-EBF7-4B45-B1C1-B42166CBD9B1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FB33424-5CEE-4C58-9044-8EB0D658E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31F313F-A277-4610-ABE0-69786B613BF0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813300"/>
            <a:ext cx="55054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01188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9501188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1BDA60E-8AFA-4BC0-92B0-FA9447031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5975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1950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7925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488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339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4898807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5715274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6531742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6132"/>
            <a:ext cx="15544800" cy="22053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99E2-FFE5-459F-A2E4-F4E9FD0D6DDA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6952-44CB-4186-ADF2-7FA21CF18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B3F2-3D2B-4642-99E7-A200D092BC94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9191-C41B-49D7-B9B7-76645E307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2022"/>
            <a:ext cx="4114800" cy="87786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2022"/>
            <a:ext cx="12039600" cy="87786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45BD-2EEE-4874-888A-83CACFB6CB99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2F9F-9674-4E30-BE74-E206F2E69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789B-0C46-4F73-BE3A-094237DDEFB4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D90C-C730-4402-A399-653751586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1371"/>
            <a:ext cx="15544800" cy="2043428"/>
          </a:xfrm>
        </p:spPr>
        <p:txBody>
          <a:bodyPr anchor="t"/>
          <a:lstStyle>
            <a:lvl1pPr algn="l">
              <a:defRPr sz="6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8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9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7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6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4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3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1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71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BAEB-0C14-4032-A0F2-71CF203E98C7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D38F-321B-4E6E-99DF-796FF180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00671"/>
            <a:ext cx="8077200" cy="6789993"/>
          </a:xfrm>
        </p:spPr>
        <p:txBody>
          <a:bodyPr/>
          <a:lstStyle>
            <a:lvl1pPr>
              <a:defRPr sz="4201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6400" y="2400671"/>
            <a:ext cx="8077200" cy="6789993"/>
          </a:xfrm>
        </p:spPr>
        <p:txBody>
          <a:bodyPr/>
          <a:lstStyle>
            <a:lvl1pPr>
              <a:defRPr sz="4201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914A-65A8-4BB3-87B7-54C69DB198C3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2F4D-6B71-43D6-A2F2-353405A85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3025"/>
            <a:ext cx="8080376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816"/>
            <a:ext cx="8080376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1" y="2303025"/>
            <a:ext cx="8083550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51" y="3262816"/>
            <a:ext cx="8083550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8513-6AD4-46E9-87C3-C4D38CBA824B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7767-61DA-4323-9232-45555C11F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0B10-CDEE-4EEB-8106-A97BBB580BB6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FE34-C422-4589-81E4-448D9F7B0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E81D-A3E3-4862-B72E-9F7956AC5A88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CC1B-163C-4A68-BA3A-FF80245DD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09638"/>
            <a:ext cx="6016626" cy="174334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639"/>
            <a:ext cx="10223500" cy="8781025"/>
          </a:xfrm>
        </p:spPr>
        <p:txBody>
          <a:bodyPr/>
          <a:lstStyle>
            <a:lvl1pPr>
              <a:defRPr sz="4801"/>
            </a:lvl1pPr>
            <a:lvl2pPr>
              <a:defRPr sz="4201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1" y="2152983"/>
            <a:ext cx="6016626" cy="7037681"/>
          </a:xfrm>
        </p:spPr>
        <p:txBody>
          <a:bodyPr/>
          <a:lstStyle>
            <a:lvl1pPr marL="0" indent="0">
              <a:buNone/>
              <a:defRPr sz="2100"/>
            </a:lvl1pPr>
            <a:lvl2pPr marL="685891" indent="0">
              <a:buNone/>
              <a:defRPr sz="1800"/>
            </a:lvl2pPr>
            <a:lvl3pPr marL="1371783" indent="0">
              <a:buNone/>
              <a:defRPr sz="1500"/>
            </a:lvl3pPr>
            <a:lvl4pPr marL="2057674" indent="0">
              <a:buNone/>
              <a:defRPr sz="1350"/>
            </a:lvl4pPr>
            <a:lvl5pPr marL="2743566" indent="0">
              <a:buNone/>
              <a:defRPr sz="1350"/>
            </a:lvl5pPr>
            <a:lvl6pPr marL="3429457" indent="0">
              <a:buNone/>
              <a:defRPr sz="1350"/>
            </a:lvl6pPr>
            <a:lvl7pPr marL="4115349" indent="0">
              <a:buNone/>
              <a:defRPr sz="1350"/>
            </a:lvl7pPr>
            <a:lvl8pPr marL="4801240" indent="0">
              <a:buNone/>
              <a:defRPr sz="1350"/>
            </a:lvl8pPr>
            <a:lvl9pPr marL="5487132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B052-3224-476F-A6F7-1C551CB2BE2F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15BD-FB19-4870-942C-01B316FC2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4801"/>
            </a:lvl1pPr>
            <a:lvl2pPr marL="685891" indent="0">
              <a:buNone/>
              <a:defRPr sz="4201"/>
            </a:lvl2pPr>
            <a:lvl3pPr marL="1371783" indent="0">
              <a:buNone/>
              <a:defRPr sz="3600"/>
            </a:lvl3pPr>
            <a:lvl4pPr marL="2057674" indent="0">
              <a:buNone/>
              <a:defRPr sz="3000"/>
            </a:lvl4pPr>
            <a:lvl5pPr marL="2743566" indent="0">
              <a:buNone/>
              <a:defRPr sz="3000"/>
            </a:lvl5pPr>
            <a:lvl6pPr marL="3429457" indent="0">
              <a:buNone/>
              <a:defRPr sz="3000"/>
            </a:lvl6pPr>
            <a:lvl7pPr marL="4115349" indent="0">
              <a:buNone/>
              <a:defRPr sz="3000"/>
            </a:lvl7pPr>
            <a:lvl8pPr marL="4801240" indent="0">
              <a:buNone/>
              <a:defRPr sz="3000"/>
            </a:lvl8pPr>
            <a:lvl9pPr marL="5487132" indent="0">
              <a:buNone/>
              <a:defRPr sz="3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79"/>
          </a:xfrm>
        </p:spPr>
        <p:txBody>
          <a:bodyPr/>
          <a:lstStyle>
            <a:lvl1pPr marL="0" indent="0">
              <a:buNone/>
              <a:defRPr sz="2100"/>
            </a:lvl1pPr>
            <a:lvl2pPr marL="685891" indent="0">
              <a:buNone/>
              <a:defRPr sz="1800"/>
            </a:lvl2pPr>
            <a:lvl3pPr marL="1371783" indent="0">
              <a:buNone/>
              <a:defRPr sz="1500"/>
            </a:lvl3pPr>
            <a:lvl4pPr marL="2057674" indent="0">
              <a:buNone/>
              <a:defRPr sz="1350"/>
            </a:lvl4pPr>
            <a:lvl5pPr marL="2743566" indent="0">
              <a:buNone/>
              <a:defRPr sz="1350"/>
            </a:lvl5pPr>
            <a:lvl6pPr marL="3429457" indent="0">
              <a:buNone/>
              <a:defRPr sz="1350"/>
            </a:lvl6pPr>
            <a:lvl7pPr marL="4115349" indent="0">
              <a:buNone/>
              <a:defRPr sz="1350"/>
            </a:lvl7pPr>
            <a:lvl8pPr marL="4801240" indent="0">
              <a:buNone/>
              <a:defRPr sz="1350"/>
            </a:lvl8pPr>
            <a:lvl9pPr marL="5487132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E7A1-4493-40FB-A28E-E7AD0CA2F230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4FA7-41F2-43AC-A1F5-5155A2D9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6113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63293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A4C1B-7A66-4B7B-91EB-C04422250A18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6113"/>
            <a:ext cx="5791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63293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6113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63293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04E11-BD6F-4EAF-9C91-6F1856D16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defTabSz="13716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4572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9144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13716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18288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403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294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86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077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91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83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74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66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457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349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4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132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activ.ru/" TargetMode="External"/><Relationship Id="rId2" Type="http://schemas.openxmlformats.org/officeDocument/2006/relationships/hyperlink" Target="http://www.gouo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hyperlink" Target="mailto:rodactiv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2303463" y="0"/>
            <a:ext cx="13719175" cy="1471613"/>
          </a:xfrm>
          <a:prstGeom prst="rect">
            <a:avLst/>
          </a:prstGeom>
          <a:gradFill rotWithShape="1">
            <a:gsLst>
              <a:gs pos="0">
                <a:srgbClr val="2FBB2F">
                  <a:gamma/>
                  <a:shade val="60000"/>
                  <a:invGamma/>
                </a:srgbClr>
              </a:gs>
              <a:gs pos="50000">
                <a:srgbClr val="2FBB2F"/>
              </a:gs>
              <a:gs pos="100000">
                <a:srgbClr val="2FBB2F">
                  <a:gamma/>
                  <a:shade val="6000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Институт развития</a:t>
            </a:r>
          </a:p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государственно-общественного управления  образованием</a:t>
            </a:r>
          </a:p>
        </p:txBody>
      </p:sp>
      <p:pic>
        <p:nvPicPr>
          <p:cNvPr id="16386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" y="3055938"/>
            <a:ext cx="7535863" cy="6789737"/>
          </a:xfrm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064500" y="1976438"/>
            <a:ext cx="80200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1371600"/>
            <a:r>
              <a:rPr lang="ru-RU" altLang="ru-RU"/>
              <a:t>Создание эффективной модели государственно-общественного управления образованием в образовательных организациях г. Москвы </a:t>
            </a:r>
            <a:endParaRPr lang="ru-RU" altLang="ru-RU" sz="40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0152063" y="8024813"/>
            <a:ext cx="5745162" cy="1487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Шимутина Елена Николаевна, </a:t>
            </a:r>
            <a:endParaRPr lang="en-US" alt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директор Института развития государственно-общественного управления образованием</a:t>
            </a:r>
          </a:p>
        </p:txBody>
      </p:sp>
      <p:pic>
        <p:nvPicPr>
          <p:cNvPr id="16389" name="Picture 6" descr="corsi_completi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635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2815888" y="2335213"/>
            <a:ext cx="5113337" cy="7634287"/>
          </a:xfrm>
        </p:spPr>
        <p:txBody>
          <a:bodyPr/>
          <a:lstStyle/>
          <a:p>
            <a:pPr algn="l"/>
            <a:r>
              <a:rPr lang="ru-RU" sz="2800" smtClean="0"/>
              <a:t>Разработка программы профильной смены для школьников - членов управляющих советов</a:t>
            </a:r>
            <a:br>
              <a:rPr lang="ru-RU" sz="2800" smtClean="0"/>
            </a:br>
            <a:r>
              <a:rPr lang="ru-RU" sz="2800" smtClean="0"/>
              <a:t>«СТРАТЕГИЧЕСКИЙ РЕЗЕРВ»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Разработка деловой игры – тренинга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Разработка окружного конкурса</a:t>
            </a:r>
            <a:br>
              <a:rPr lang="ru-RU" sz="2800" smtClean="0"/>
            </a:br>
            <a:r>
              <a:rPr lang="ru-RU" sz="2800" smtClean="0"/>
              <a:t>для школьников - </a:t>
            </a:r>
            <a:br>
              <a:rPr lang="ru-RU" sz="2800" smtClean="0"/>
            </a:br>
            <a:r>
              <a:rPr lang="ru-RU" sz="2800" smtClean="0"/>
              <a:t> членов управляющих советов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Разработка курсовой подготовки (цикла семинаров) для школьников - членов управляющих советов (ГМЦ)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679950" y="0"/>
            <a:ext cx="13608050" cy="2376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>
                <a:solidFill>
                  <a:srgbClr val="009900"/>
                </a:solidFill>
              </a:rPr>
              <a:t>    Разработка и реализация программы работы с ученическим активом общественных управляющих и вожатыми</a:t>
            </a:r>
          </a:p>
          <a:p>
            <a:endParaRPr lang="ru-RU" smtClean="0"/>
          </a:p>
        </p:txBody>
      </p:sp>
      <p:pic>
        <p:nvPicPr>
          <p:cNvPr id="36872" name="Picture 8" descr="DSC00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76713" cy="3133725"/>
          </a:xfrm>
          <a:prstGeom prst="rect">
            <a:avLst/>
          </a:prstGeom>
          <a:noFill/>
        </p:spPr>
      </p:pic>
      <p:pic>
        <p:nvPicPr>
          <p:cNvPr id="36874" name="Picture 10" descr="DSC00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8188"/>
            <a:ext cx="4175125" cy="3130550"/>
          </a:xfrm>
          <a:prstGeom prst="rect">
            <a:avLst/>
          </a:prstGeom>
          <a:noFill/>
        </p:spPr>
      </p:pic>
      <p:pic>
        <p:nvPicPr>
          <p:cNvPr id="36876" name="Picture 12" descr="DSC00915"/>
          <p:cNvPicPr>
            <a:picLocks noChangeAspect="1" noChangeArrowheads="1"/>
          </p:cNvPicPr>
          <p:nvPr/>
        </p:nvPicPr>
        <p:blipFill>
          <a:blip r:embed="rId4"/>
          <a:srcRect l="6056" t="9407" r="8267" b="9955"/>
          <a:stretch>
            <a:fillRect/>
          </a:stretch>
        </p:blipFill>
        <p:spPr bwMode="auto">
          <a:xfrm>
            <a:off x="4967288" y="3344863"/>
            <a:ext cx="7345362" cy="5184775"/>
          </a:xfrm>
          <a:prstGeom prst="rect">
            <a:avLst/>
          </a:prstGeom>
          <a:noFill/>
        </p:spPr>
      </p:pic>
      <p:pic>
        <p:nvPicPr>
          <p:cNvPr id="36878" name="Picture 14" descr="IMG_96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00850"/>
            <a:ext cx="4319588" cy="288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9"/>
          <p:cNvSpPr>
            <a:spLocks noChangeArrowheads="1"/>
          </p:cNvSpPr>
          <p:nvPr/>
        </p:nvSpPr>
        <p:spPr bwMode="auto">
          <a:xfrm>
            <a:off x="13238163" y="3384550"/>
            <a:ext cx="1638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 sz="4800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 sz="4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13238163" y="5951538"/>
            <a:ext cx="1638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 sz="4800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 sz="4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13238163" y="8388350"/>
            <a:ext cx="1638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 sz="4800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 sz="4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4686300" y="571500"/>
            <a:ext cx="10340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altLang="ru-RU" sz="3600" b="1">
                <a:solidFill>
                  <a:srgbClr val="FFFFFF"/>
                </a:solidFill>
                <a:ea typeface="MS PGothic" pitchFamily="34" charset="-128"/>
              </a:rPr>
              <a:t> </a:t>
            </a:r>
            <a:endParaRPr lang="en-US" altLang="ru-RU" sz="3600" b="1">
              <a:solidFill>
                <a:srgbClr val="FFFFFF"/>
              </a:solidFill>
              <a:latin typeface="Myriad Pro"/>
              <a:ea typeface="MS PGothic" pitchFamily="34" charset="-128"/>
            </a:endParaRPr>
          </a:p>
        </p:txBody>
      </p:sp>
      <p:pic>
        <p:nvPicPr>
          <p:cNvPr id="25605" name="Рисунок 2"/>
          <p:cNvPicPr>
            <a:picLocks noChangeAspect="1"/>
          </p:cNvPicPr>
          <p:nvPr/>
        </p:nvPicPr>
        <p:blipFill>
          <a:blip r:embed="rId2"/>
          <a:srcRect b="7843"/>
          <a:stretch>
            <a:fillRect/>
          </a:stretch>
        </p:blipFill>
        <p:spPr bwMode="auto">
          <a:xfrm>
            <a:off x="1439863" y="1184275"/>
            <a:ext cx="4752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863600" y="8831263"/>
            <a:ext cx="15735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solidFill>
                  <a:schemeClr val="accent2"/>
                </a:solidFill>
              </a:rPr>
              <a:t>Стандарты работы управляющих советов образовательных организаций Москвы</a:t>
            </a:r>
            <a:r>
              <a:rPr lang="ru-RU" altLang="ru-RU"/>
              <a:t> </a:t>
            </a:r>
          </a:p>
          <a:p>
            <a:pPr defTabSz="914400"/>
            <a:r>
              <a:rPr lang="ru-RU"/>
              <a:t>Участие общественности в НОКО и общественном  контроле в образовании</a:t>
            </a:r>
          </a:p>
          <a:p>
            <a:pPr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1150938" y="247650"/>
            <a:ext cx="5135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altLang="ru-RU">
                <a:solidFill>
                  <a:srgbClr val="009900"/>
                </a:solidFill>
              </a:rPr>
              <a:t>Модель ГОУ ОО г.Москвы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25609" name="Содержимое 1"/>
          <p:cNvSpPr>
            <a:spLocks/>
          </p:cNvSpPr>
          <p:nvPr/>
        </p:nvSpPr>
        <p:spPr bwMode="auto">
          <a:xfrm>
            <a:off x="431800" y="4927600"/>
            <a:ext cx="100076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1371600" eaLnBrk="0" hangingPunct="0">
              <a:spcBef>
                <a:spcPct val="20000"/>
              </a:spcBef>
              <a:buFont typeface="Arial" charset="0"/>
              <a:buNone/>
            </a:pPr>
            <a:endParaRPr lang="ru-RU" altLang="ru-RU" sz="2400">
              <a:latin typeface="Calibri" pitchFamily="34" charset="0"/>
            </a:endParaRPr>
          </a:p>
        </p:txBody>
      </p:sp>
      <p:pic>
        <p:nvPicPr>
          <p:cNvPr id="2561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0488" y="5287963"/>
            <a:ext cx="57594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6475" y="5719763"/>
            <a:ext cx="19240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5360988"/>
            <a:ext cx="45069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9"/>
          <p:cNvSpPr>
            <a:spLocks noChangeArrowheads="1"/>
          </p:cNvSpPr>
          <p:nvPr/>
        </p:nvSpPr>
        <p:spPr bwMode="auto">
          <a:xfrm>
            <a:off x="287338" y="4424363"/>
            <a:ext cx="93995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>
                <a:solidFill>
                  <a:srgbClr val="009900"/>
                </a:solidFill>
              </a:rPr>
              <a:t>Усиление роли отдельных категорий членов УС</a:t>
            </a:r>
            <a:r>
              <a:rPr lang="ru-RU" altLang="ru-RU"/>
              <a:t> </a:t>
            </a:r>
          </a:p>
        </p:txBody>
      </p:sp>
      <p:sp>
        <p:nvSpPr>
          <p:cNvPr id="25614" name="Rectangle 9"/>
          <p:cNvSpPr>
            <a:spLocks noChangeArrowheads="1"/>
          </p:cNvSpPr>
          <p:nvPr/>
        </p:nvSpPr>
        <p:spPr bwMode="auto">
          <a:xfrm>
            <a:off x="1295400" y="4927600"/>
            <a:ext cx="6913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кооптированные           школьники   </a:t>
            </a:r>
          </a:p>
        </p:txBody>
      </p:sp>
      <p:pic>
        <p:nvPicPr>
          <p:cNvPr id="256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9400" y="968375"/>
            <a:ext cx="74882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Rectangle 10"/>
          <p:cNvSpPr>
            <a:spLocks noChangeArrowheads="1"/>
          </p:cNvSpPr>
          <p:nvPr/>
        </p:nvSpPr>
        <p:spPr bwMode="auto">
          <a:xfrm>
            <a:off x="11449050" y="247650"/>
            <a:ext cx="650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>
                <a:solidFill>
                  <a:srgbClr val="009900"/>
                </a:solidFill>
              </a:rPr>
              <a:t>УС – социальный партнер школы</a:t>
            </a:r>
          </a:p>
        </p:txBody>
      </p:sp>
      <p:sp>
        <p:nvSpPr>
          <p:cNvPr id="25618" name="Rectangle 10"/>
          <p:cNvSpPr>
            <a:spLocks noChangeArrowheads="1"/>
          </p:cNvSpPr>
          <p:nvPr/>
        </p:nvSpPr>
        <p:spPr bwMode="auto">
          <a:xfrm>
            <a:off x="11520488" y="4208463"/>
            <a:ext cx="5907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altLang="ru-RU">
                <a:solidFill>
                  <a:srgbClr val="009900"/>
                </a:solidFill>
              </a:rPr>
              <a:t>Подготовка членов УС </a:t>
            </a:r>
          </a:p>
          <a:p>
            <a:pPr defTabSz="914400"/>
            <a:r>
              <a:rPr lang="ru-RU" altLang="ru-RU">
                <a:solidFill>
                  <a:srgbClr val="009900"/>
                </a:solidFill>
              </a:rPr>
              <a:t>к деятельности в органах ГОУ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0367963" y="895350"/>
            <a:ext cx="2159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10512425" y="752475"/>
            <a:ext cx="756126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10512425" y="3560763"/>
            <a:ext cx="74168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17784763" y="1039813"/>
            <a:ext cx="144462" cy="266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07375" y="3344863"/>
            <a:ext cx="10080625" cy="4603750"/>
          </a:xfrm>
        </p:spPr>
        <p:txBody>
          <a:bodyPr lIns="163294" tIns="81647" rIns="163294" bIns="81647" rtlCol="0">
            <a:normAutofit fontScale="90000"/>
          </a:bodyPr>
          <a:lstStyle/>
          <a:p>
            <a:pPr>
              <a:defRPr/>
            </a:pPr>
            <a:r>
              <a:rPr lang="ru-RU" b="1" u="sng" dirty="0" smtClean="0">
                <a:hlinkClick r:id="rId2"/>
              </a:rPr>
              <a:t/>
            </a:r>
            <a:br>
              <a:rPr lang="ru-RU" b="1" u="sng" dirty="0" smtClean="0">
                <a:hlinkClick r:id="rId2"/>
              </a:rPr>
            </a:br>
            <a:r>
              <a:rPr lang="ru-RU" b="1" u="sng" dirty="0">
                <a:hlinkClick r:id="rId2"/>
              </a:rPr>
              <a:t/>
            </a:r>
            <a:br>
              <a:rPr lang="ru-RU" b="1" u="sng" dirty="0">
                <a:hlinkClick r:id="rId2"/>
              </a:rPr>
            </a:br>
            <a:r>
              <a:rPr lang="en-US" b="1" u="sng" dirty="0" smtClean="0">
                <a:hlinkClick r:id="rId2"/>
              </a:rPr>
              <a:t/>
            </a:r>
            <a:br>
              <a:rPr lang="en-US" b="1" u="sng" dirty="0" smtClean="0">
                <a:hlinkClick r:id="rId2"/>
              </a:rPr>
            </a:br>
            <a:r>
              <a:rPr lang="en-US" u="sng" dirty="0" smtClean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gouo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en-US" u="sng" dirty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rodactiv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u="sng" dirty="0" smtClean="0">
                <a:hlinkClick r:id="rId4"/>
              </a:rPr>
              <a:t>rodactiv@gmail.com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u="sng" dirty="0"/>
              <a:t>www</a:t>
            </a:r>
            <a:r>
              <a:rPr lang="ru-RU" u="sng" dirty="0"/>
              <a:t>.</a:t>
            </a:r>
            <a:r>
              <a:rPr lang="en-US" u="sng" dirty="0" err="1"/>
              <a:t>facebook</a:t>
            </a:r>
            <a:r>
              <a:rPr lang="ru-RU" u="sng" dirty="0"/>
              <a:t>.</a:t>
            </a:r>
            <a:r>
              <a:rPr lang="en-US" u="sng" dirty="0"/>
              <a:t>com</a:t>
            </a:r>
            <a:r>
              <a:rPr lang="ru-RU" u="sng" dirty="0"/>
              <a:t>/</a:t>
            </a:r>
            <a:r>
              <a:rPr lang="en-US" u="sng" dirty="0" err="1"/>
              <a:t>rodactiv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/>
            </a:r>
            <a:b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ru-RU" alt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/>
            </a:r>
            <a:br>
              <a:rPr lang="ru-RU" alt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ru-RU" alt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</a:p>
        </p:txBody>
      </p:sp>
      <p:pic>
        <p:nvPicPr>
          <p:cNvPr id="29698" name="Picture 6" descr="corsi_completi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4635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4413" y="0"/>
            <a:ext cx="15355887" cy="1544638"/>
          </a:xfrm>
          <a:prstGeom prst="rect">
            <a:avLst/>
          </a:prstGeom>
          <a:gradFill rotWithShape="1">
            <a:gsLst>
              <a:gs pos="0">
                <a:srgbClr val="2FBB2F">
                  <a:gamma/>
                  <a:shade val="60000"/>
                  <a:invGamma/>
                </a:srgbClr>
              </a:gs>
              <a:gs pos="50000">
                <a:srgbClr val="2FBB2F"/>
              </a:gs>
              <a:gs pos="100000">
                <a:srgbClr val="2FBB2F">
                  <a:gamma/>
                  <a:shade val="6000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Контактная информация</a:t>
            </a:r>
          </a:p>
        </p:txBody>
      </p:sp>
      <p:pic>
        <p:nvPicPr>
          <p:cNvPr id="29700" name="Picture 5" descr="Бане6р АР2"/>
          <p:cNvPicPr>
            <a:picLocks noChangeAspect="1" noChangeArrowheads="1"/>
          </p:cNvPicPr>
          <p:nvPr/>
        </p:nvPicPr>
        <p:blipFill>
          <a:blip r:embed="rId6"/>
          <a:srcRect t="32336" b="20000"/>
          <a:stretch>
            <a:fillRect/>
          </a:stretch>
        </p:blipFill>
        <p:spPr bwMode="auto">
          <a:xfrm>
            <a:off x="214313" y="1616075"/>
            <a:ext cx="8424862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90575" y="1616075"/>
            <a:ext cx="16849725" cy="90741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Создание  городской сети участников государственно-общественного управления образованием. Взаимодействие</a:t>
            </a:r>
            <a:r>
              <a:rPr lang="en-US" altLang="ru-RU" sz="2400" smtClean="0"/>
              <a:t>/</a:t>
            </a:r>
            <a:r>
              <a:rPr lang="ru-RU" altLang="ru-RU" sz="2400" smtClean="0"/>
              <a:t>координация деятельности различных структур, занимающихся вопросами ГОУ.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(Общественный Совет при ДОгМ, НП «Доверие. Партнерство. Право», РЭКС, ИРГОУ, ГИП ЦОЦ, «Команда»)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>
                <a:solidFill>
                  <a:schemeClr val="accent2"/>
                </a:solidFill>
              </a:rPr>
              <a:t>Разработка, общественная экспертиза и принятие Стандартов работы управляющих советов образовательных организаций Москвы. Аккредитация управляющих советов образовательных организаций Москвы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Разработка нормативно-правового и методического обеспечения деятельности органов ГОУ образованием  (модельные положения, регламенты, серия брошюр «Школьный управляющий Москвы»… 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>
                <a:solidFill>
                  <a:srgbClr val="009900"/>
                </a:solidFill>
              </a:rPr>
              <a:t>Разработка и реализация программы работы с ученическим активом общественных управляющих и кооптированными членами УС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>
              <a:solidFill>
                <a:srgbClr val="009900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>
                <a:solidFill>
                  <a:srgbClr val="0000CC"/>
                </a:solidFill>
              </a:rPr>
              <a:t>Создание системы подготовки общественных управляющих</a:t>
            </a:r>
            <a:r>
              <a:rPr lang="en-US" altLang="ru-RU" sz="2400" smtClean="0">
                <a:solidFill>
                  <a:srgbClr val="0000CC"/>
                </a:solidFill>
              </a:rPr>
              <a:t> </a:t>
            </a:r>
            <a:r>
              <a:rPr lang="ru-RU" altLang="ru-RU" sz="2400" smtClean="0">
                <a:solidFill>
                  <a:srgbClr val="0000CC"/>
                </a:solidFill>
              </a:rPr>
              <a:t>и тьюторов, консультирования, информационно-просветительской работы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>
              <a:solidFill>
                <a:srgbClr val="0000CC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>
                <a:solidFill>
                  <a:schemeClr val="accent2"/>
                </a:solidFill>
              </a:rPr>
              <a:t>Формирование и организация работы УС в условиях создания больших образовательных комплексов. Новая модель государственно-общественного управления образованием в больших ОО. Роль управляющего совета в разработке и реализации новой стратегии развития ОО. Участие УС в конкурсной процедуре выборов директоров ОО.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>
                <a:solidFill>
                  <a:srgbClr val="009900"/>
                </a:solidFill>
              </a:rPr>
              <a:t> </a:t>
            </a:r>
            <a:endParaRPr lang="ru-RU" altLang="ru-RU" sz="2400" smtClean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>
              <a:solidFill>
                <a:srgbClr val="009900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Организация и проведение публичных мероприятий</a:t>
            </a:r>
            <a:r>
              <a:rPr lang="en-US" altLang="ru-RU" sz="2400" smtClean="0"/>
              <a:t>/</a:t>
            </a:r>
            <a:r>
              <a:rPr lang="ru-RU" altLang="ru-RU" sz="2400" smtClean="0"/>
              <a:t>акций (конференции, семинары, Открытый форум, конкурс на лучший опыт деятельности УС, конкурс среди школьников «Имею право. Я - школьный управляющий»)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ru-RU" sz="240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>
              <a:solidFill>
                <a:srgbClr val="009900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400" smtClean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altLang="ru-RU" sz="2100" smtClean="0">
              <a:solidFill>
                <a:srgbClr val="898989"/>
              </a:solidFill>
            </a:endParaRPr>
          </a:p>
        </p:txBody>
      </p:sp>
      <p:sp>
        <p:nvSpPr>
          <p:cNvPr id="17410" name="Rectangle 12"/>
          <p:cNvSpPr>
            <a:spLocks/>
          </p:cNvSpPr>
          <p:nvPr/>
        </p:nvSpPr>
        <p:spPr bwMode="auto">
          <a:xfrm>
            <a:off x="1828800" y="247650"/>
            <a:ext cx="16459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71600"/>
            <a:r>
              <a:rPr lang="ru-RU" sz="4800">
                <a:solidFill>
                  <a:srgbClr val="009900"/>
                </a:solidFill>
                <a:latin typeface="Calibri" pitchFamily="34" charset="0"/>
              </a:rPr>
              <a:t>Задачи проекта:</a:t>
            </a:r>
          </a:p>
        </p:txBody>
      </p:sp>
      <p:pic>
        <p:nvPicPr>
          <p:cNvPr id="17411" name="Picture 6" descr="corsi_completi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392113"/>
            <a:ext cx="12604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2673013" y="0"/>
            <a:ext cx="5368925" cy="6872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4400" smtClean="0">
                <a:solidFill>
                  <a:schemeClr val="accent2"/>
                </a:solidFill>
              </a:rPr>
              <a:t>   </a:t>
            </a:r>
            <a:r>
              <a:rPr lang="ru-RU" altLang="ru-RU" sz="3200" smtClean="0"/>
              <a:t>Формирование и организация работы УС в условиях создания больших образовательных комплексов. Новая модель государственно-общественного управления образованием в больших ОО. Роль управляющего совета в разработке и реализации новой стратегии развития ОО. </a:t>
            </a:r>
          </a:p>
          <a:p>
            <a:endParaRPr lang="ru-RU" sz="320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l="16528" t="10107" r="14957" b="4491"/>
          <a:stretch>
            <a:fillRect/>
          </a:stretch>
        </p:blipFill>
        <p:spPr bwMode="auto">
          <a:xfrm>
            <a:off x="214313" y="1327150"/>
            <a:ext cx="12530137" cy="87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64050" y="2335213"/>
            <a:ext cx="8135938" cy="1512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ru-RU"/>
              <a:t>http://www.crowd.mos.ru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1828800" y="1255713"/>
            <a:ext cx="16459200" cy="12319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accent2"/>
                </a:solidFill>
              </a:rPr>
              <a:t>Аккредитация управляющих советов образовательных организаций Москвы </a:t>
            </a:r>
            <a:br>
              <a:rPr lang="ru-RU" altLang="ru-RU" sz="4000" smtClean="0">
                <a:solidFill>
                  <a:schemeClr val="accent2"/>
                </a:solidFill>
              </a:rPr>
            </a:br>
            <a:r>
              <a:rPr lang="ru-RU" altLang="ru-RU" sz="6000" smtClean="0">
                <a:solidFill>
                  <a:srgbClr val="898989"/>
                </a:solidFill>
              </a:rPr>
              <a:t/>
            </a:r>
            <a:br>
              <a:rPr lang="ru-RU" altLang="ru-RU" sz="6000" smtClean="0">
                <a:solidFill>
                  <a:srgbClr val="898989"/>
                </a:solidFill>
              </a:rPr>
            </a:br>
            <a:endParaRPr lang="ru-RU" sz="6000" smtClean="0">
              <a:solidFill>
                <a:srgbClr val="898989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 l="20078" t="18503" r="20470" b="30386"/>
          <a:stretch>
            <a:fillRect/>
          </a:stretch>
        </p:blipFill>
        <p:spPr bwMode="auto">
          <a:xfrm>
            <a:off x="0" y="1687513"/>
            <a:ext cx="1087278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36873" t="13911" r="22000" b="18214"/>
          <a:stretch>
            <a:fillRect/>
          </a:stretch>
        </p:blipFill>
        <p:spPr>
          <a:xfrm>
            <a:off x="8639175" y="3867150"/>
            <a:ext cx="9432925" cy="6421438"/>
          </a:xfrm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447925" y="7880350"/>
            <a:ext cx="3565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ru-RU"/>
              <a:t>http://dogm.mos.ru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3031788" y="2984500"/>
            <a:ext cx="3567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ru-RU"/>
              <a:t>http://www.gouo.ru</a:t>
            </a:r>
          </a:p>
        </p:txBody>
      </p:sp>
      <p:pic>
        <p:nvPicPr>
          <p:cNvPr id="32776" name="Picture 6" descr="corsi_completi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4635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0" y="0"/>
          <a:ext cx="13823950" cy="9969500"/>
        </p:xfrm>
        <a:graphic>
          <a:graphicData uri="http://schemas.openxmlformats.org/presentationml/2006/ole">
            <p:oleObj spid="_x0000_s38915" name="Документ" r:id="rId3" imgW="6641856" imgH="5930682" progId="">
              <p:embed/>
            </p:oleObj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663825" y="0"/>
            <a:ext cx="15624175" cy="319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681075" y="536575"/>
            <a:ext cx="4891088" cy="496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/>
              <a:t>Участие общественности в независимой оценке качества    и общественном</a:t>
            </a:r>
          </a:p>
          <a:p>
            <a:pPr defTabSz="914400"/>
            <a:r>
              <a:rPr lang="ru-RU"/>
              <a:t> контроле в образовании</a:t>
            </a:r>
          </a:p>
          <a:p>
            <a:pPr defTabSz="914400"/>
            <a:r>
              <a:rPr lang="ru-RU"/>
              <a:t>(</a:t>
            </a:r>
            <a:r>
              <a:rPr lang="ru-RU" altLang="ru-RU">
                <a:solidFill>
                  <a:srgbClr val="008000"/>
                </a:solidFill>
              </a:rPr>
              <a:t>формирование социальной базы исполнения ФЗ 212)</a:t>
            </a:r>
            <a:endParaRPr lang="ru-RU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8863" y="392113"/>
            <a:ext cx="14041437" cy="1714500"/>
          </a:xfrm>
          <a:solidFill>
            <a:schemeClr val="bg1"/>
          </a:solidFill>
        </p:spPr>
        <p:txBody>
          <a:bodyPr lIns="163294" tIns="81647" rIns="163294" bIns="81647"/>
          <a:lstStyle/>
          <a:p>
            <a:pPr eaLnBrk="1" hangingPunct="1"/>
            <a:endParaRPr lang="ru-RU" altLang="ru-RU" sz="4000" smtClean="0">
              <a:solidFill>
                <a:srgbClr val="008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6226175"/>
            <a:ext cx="7921625" cy="3671888"/>
          </a:xfrm>
        </p:spPr>
        <p:txBody>
          <a:bodyPr lIns="163294" tIns="81647" rIns="163294" bIns="81647"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ru-RU" sz="3600" i="1" smtClean="0">
                <a:solidFill>
                  <a:srgbClr val="008000"/>
                </a:solidFill>
              </a:rPr>
              <a:t>Общественный контролер</a:t>
            </a:r>
            <a:endParaRPr lang="ru-RU" altLang="ru-RU" sz="3600" i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ru-RU" sz="2800" i="1" smtClean="0">
                <a:solidFill>
                  <a:srgbClr val="008000"/>
                </a:solidFill>
              </a:rPr>
              <a:t>(наблюдатель, инспектор, эксперт)</a:t>
            </a:r>
            <a:endParaRPr lang="ru-RU" altLang="ru-RU" sz="2800" i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Родитель, который п</a:t>
            </a:r>
            <a:r>
              <a:rPr lang="en-US" altLang="ru-RU" sz="2400" smtClean="0"/>
              <a:t>ривлека</a:t>
            </a:r>
            <a:r>
              <a:rPr lang="ru-RU" altLang="ru-RU" sz="2400" smtClean="0"/>
              <a:t>е</a:t>
            </a:r>
            <a:r>
              <a:rPr lang="en-US" altLang="ru-RU" sz="2400" smtClean="0"/>
              <a:t>тся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О</a:t>
            </a:r>
            <a:r>
              <a:rPr lang="en-US" altLang="ru-RU" sz="2400" smtClean="0"/>
              <a:t>бщественной Палатой (Федеральной,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ru-RU" sz="2400" smtClean="0"/>
              <a:t>региональной), Общественными советами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ru-RU" sz="2400" smtClean="0"/>
              <a:t>при органах власти, Управляющим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ru-RU" sz="2400" smtClean="0"/>
              <a:t>советами образовательных организаций в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ru-RU" sz="2400" smtClean="0"/>
              <a:t>рамках инициированных ими процедур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ru-RU" sz="2400" smtClean="0"/>
              <a:t>общественного контроля, оценки качества</a:t>
            </a:r>
            <a:r>
              <a:rPr lang="en-US" altLang="ru-RU" sz="1800" smtClean="0"/>
              <a:t>  </a:t>
            </a:r>
            <a:endParaRPr lang="ru-RU" alt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3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538" y="7519988"/>
            <a:ext cx="27368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Содержимое 2"/>
          <p:cNvSpPr>
            <a:spLocks/>
          </p:cNvSpPr>
          <p:nvPr/>
        </p:nvSpPr>
        <p:spPr bwMode="auto">
          <a:xfrm>
            <a:off x="215900" y="2767013"/>
            <a:ext cx="66230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94" tIns="81647" rIns="163294" bIns="81647"/>
          <a:lstStyle/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ru-RU" sz="4000" b="1">
                <a:latin typeface="Calibri" pitchFamily="34" charset="0"/>
              </a:rPr>
              <a:t> </a:t>
            </a:r>
            <a:r>
              <a:rPr lang="en-US" altLang="ru-RU" sz="4000">
                <a:latin typeface="Calibri" pitchFamily="34" charset="0"/>
              </a:rPr>
              <a:t> </a:t>
            </a:r>
            <a:r>
              <a:rPr lang="en-US" altLang="ru-RU" sz="4000" i="1">
                <a:solidFill>
                  <a:srgbClr val="008000"/>
                </a:solidFill>
                <a:latin typeface="Calibri" pitchFamily="34" charset="0"/>
              </a:rPr>
              <a:t>Консультант</a:t>
            </a:r>
            <a:endParaRPr lang="ru-RU" altLang="ru-RU" sz="4000" i="1">
              <a:solidFill>
                <a:srgbClr val="008000"/>
              </a:solidFill>
              <a:latin typeface="Calibri" pitchFamily="34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i="1">
                <a:solidFill>
                  <a:srgbClr val="008000"/>
                </a:solidFill>
                <a:latin typeface="Calibri" pitchFamily="34" charset="0"/>
              </a:rPr>
              <a:t>       (тьютор)</a:t>
            </a:r>
            <a:r>
              <a:rPr lang="ru-RU" altLang="ru-RU">
                <a:solidFill>
                  <a:srgbClr val="008000"/>
                </a:solidFill>
                <a:latin typeface="Calibri" pitchFamily="34" charset="0"/>
              </a:rPr>
              <a:t> </a:t>
            </a:r>
            <a:r>
              <a:rPr lang="ru-RU" altLang="ru-RU" sz="4000" i="1">
                <a:solidFill>
                  <a:srgbClr val="008000"/>
                </a:solidFill>
                <a:latin typeface="Calibri" pitchFamily="34" charset="0"/>
              </a:rPr>
              <a:t> 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4000">
              <a:solidFill>
                <a:srgbClr val="008000"/>
              </a:solidFill>
              <a:latin typeface="Calibri" pitchFamily="34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400">
                <a:latin typeface="Calibri" pitchFamily="34" charset="0"/>
              </a:rPr>
              <a:t>Авторитетный родитель для родителей школьного, а возможного территориального уровня по интересующим (беспокоящим их) вопросам: права, задачи и содержания, нововведений  и т.п. 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400">
              <a:latin typeface="Calibri" pitchFamily="34" charset="0"/>
            </a:endParaRPr>
          </a:p>
        </p:txBody>
      </p:sp>
      <p:pic>
        <p:nvPicPr>
          <p:cNvPr id="440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3090863"/>
            <a:ext cx="23717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Содержимое 2"/>
          <p:cNvSpPr>
            <a:spLocks/>
          </p:cNvSpPr>
          <p:nvPr/>
        </p:nvSpPr>
        <p:spPr bwMode="auto">
          <a:xfrm>
            <a:off x="10152063" y="3560763"/>
            <a:ext cx="72009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94" tIns="81647" rIns="163294" bIns="81647"/>
          <a:lstStyle/>
          <a:p>
            <a:pPr marL="514350" indent="-514350" defTabSz="13716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400">
                <a:latin typeface="Calibri" pitchFamily="34" charset="0"/>
              </a:rPr>
              <a:t>* «пробы» себя в роли консультантов:</a:t>
            </a:r>
          </a:p>
          <a:p>
            <a:pPr marL="514350" indent="-514350" defTabSz="13716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400">
                <a:latin typeface="Calibri" pitchFamily="34" charset="0"/>
              </a:rPr>
              <a:t>организация встреч и консультаций  с</a:t>
            </a:r>
          </a:p>
          <a:p>
            <a:pPr marL="514350" indent="-514350" defTabSz="13716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400">
                <a:latin typeface="Calibri" pitchFamily="34" charset="0"/>
              </a:rPr>
              <a:t>родителями</a:t>
            </a:r>
          </a:p>
          <a:p>
            <a:pPr marL="514350" indent="-514350" defTabSz="13716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>
                <a:latin typeface="Calibri" pitchFamily="34" charset="0"/>
              </a:rPr>
              <a:t>представление своих мнений,</a:t>
            </a:r>
          </a:p>
          <a:p>
            <a:pPr marL="514350" indent="-514350" defTabSz="1371600">
              <a:spcBef>
                <a:spcPct val="20000"/>
              </a:spcBef>
              <a:buFont typeface="Arial" charset="0"/>
              <a:buNone/>
            </a:pPr>
            <a:r>
              <a:rPr lang="ru-RU" altLang="ru-RU" sz="2400">
                <a:latin typeface="Calibri" pitchFamily="34" charset="0"/>
              </a:rPr>
              <a:t>суждений, оценок в рамках сетевых</a:t>
            </a:r>
          </a:p>
          <a:p>
            <a:pPr marL="514350" indent="-514350" defTabSz="1371600">
              <a:spcBef>
                <a:spcPct val="20000"/>
              </a:spcBef>
              <a:buFont typeface="Arial" charset="0"/>
              <a:buNone/>
            </a:pPr>
            <a:r>
              <a:rPr lang="ru-RU" altLang="ru-RU" sz="2400">
                <a:latin typeface="Calibri" pitchFamily="34" charset="0"/>
              </a:rPr>
              <a:t>мероприятий (внутри региона) и вне</a:t>
            </a:r>
          </a:p>
        </p:txBody>
      </p:sp>
      <p:sp>
        <p:nvSpPr>
          <p:cNvPr id="44040" name="Содержимое 2"/>
          <p:cNvSpPr>
            <a:spLocks/>
          </p:cNvSpPr>
          <p:nvPr/>
        </p:nvSpPr>
        <p:spPr bwMode="auto">
          <a:xfrm>
            <a:off x="9720263" y="6440488"/>
            <a:ext cx="82486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94" tIns="81647" rIns="163294" bIns="81647"/>
          <a:lstStyle/>
          <a:p>
            <a:pPr marL="514350" indent="-514350" defTabSz="1371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>
                <a:latin typeface="Calibri" pitchFamily="34" charset="0"/>
              </a:rPr>
              <a:t>«пробы»  в роли общественного контролера - проведение мониторинга/ экспертизы: наблюдение за процессами изменений в своих ОО; оформление своих мнений, суждений, оценок </a:t>
            </a:r>
          </a:p>
          <a:p>
            <a:pPr marL="514350" indent="-514350" defTabSz="1371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>
                <a:latin typeface="Calibri" pitchFamily="34" charset="0"/>
              </a:rPr>
              <a:t>«пробы»  в качестве оценщиков качества  образования в ОО или инициаторов независимой оценки  </a:t>
            </a:r>
          </a:p>
          <a:p>
            <a:pPr marL="514350" indent="-514350" defTabSz="13716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>
                <a:latin typeface="Calibri" pitchFamily="34" charset="0"/>
              </a:rPr>
              <a:t>самоанализ барьеров и затруднений в осуществлении общественной экспертизы, консультирования</a:t>
            </a:r>
          </a:p>
          <a:p>
            <a:pPr marL="514350" indent="-514350" defTabSz="1371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2400">
              <a:latin typeface="Calibri" pitchFamily="34" charset="0"/>
            </a:endParaRPr>
          </a:p>
        </p:txBody>
      </p:sp>
      <p:pic>
        <p:nvPicPr>
          <p:cNvPr id="4404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004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578225" cy="5287963"/>
          </a:xfrm>
        </p:spPr>
      </p:pic>
      <p:pic>
        <p:nvPicPr>
          <p:cNvPr id="28674" name="Picture 6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145088"/>
            <a:ext cx="3665538" cy="5143500"/>
          </a:xfrm>
        </p:spPr>
      </p:pic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5432425"/>
            <a:ext cx="3459163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7425" y="0"/>
            <a:ext cx="36909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3775" y="0"/>
            <a:ext cx="3500438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8238" y="5405438"/>
            <a:ext cx="335438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20488" y="5648325"/>
            <a:ext cx="3149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1231563" y="319088"/>
            <a:ext cx="66103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altLang="ru-RU"/>
              <a:t>Разработка нормативно-правового и методического обеспечения деятельности органов ГОУ образованием</a:t>
            </a:r>
          </a:p>
          <a:p>
            <a:pPr defTabSz="914400"/>
            <a:endParaRPr lang="ru-RU" altLang="ru-RU"/>
          </a:p>
          <a:p>
            <a:pPr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2800">
                <a:solidFill>
                  <a:schemeClr val="hlink"/>
                </a:solidFill>
              </a:rPr>
              <a:t>(модельные положения, регламенты, серия брошюр «Школьный управляющий Москвы», «Библиотека школьного управляющего»… )</a:t>
            </a:r>
          </a:p>
          <a:p>
            <a:pPr defTabSz="914400"/>
            <a:endParaRPr lang="ru-RU" sz="28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8351838" y="412750"/>
            <a:ext cx="9504362" cy="9556750"/>
          </a:xfrm>
        </p:spPr>
        <p:txBody>
          <a:bodyPr/>
          <a:lstStyle/>
          <a:p>
            <a:pPr algn="l"/>
            <a:r>
              <a:rPr lang="ru-RU" sz="2400" smtClean="0"/>
              <a:t>Анисовец Т.А., Заиченко Н.А. </a:t>
            </a:r>
            <a:r>
              <a:rPr lang="ru-RU" sz="2400" smtClean="0">
                <a:solidFill>
                  <a:srgbClr val="009900"/>
                </a:solidFill>
              </a:rPr>
              <a:t>Школьная экономика  для школьных управляющих.</a:t>
            </a:r>
            <a:r>
              <a:rPr lang="ru-RU" sz="2400" smtClean="0"/>
              <a:t> Неученые записки  для членов  школьных Управляющих советов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Моисеев  А.М. </a:t>
            </a:r>
            <a:r>
              <a:rPr lang="ru-RU" sz="2400" smtClean="0">
                <a:solidFill>
                  <a:srgbClr val="009900"/>
                </a:solidFill>
              </a:rPr>
              <a:t>Управляющий совет и стратегия:  сделаем школу лучше</a:t>
            </a:r>
            <a:br>
              <a:rPr lang="ru-RU" sz="2400" smtClean="0">
                <a:solidFill>
                  <a:srgbClr val="009900"/>
                </a:solidFill>
              </a:rPr>
            </a:br>
            <a:r>
              <a:rPr lang="ru-RU" sz="2400" smtClean="0">
                <a:solidFill>
                  <a:srgbClr val="009900"/>
                </a:solidFill>
              </a:rPr>
              <a:t/>
            </a:r>
            <a:br>
              <a:rPr lang="ru-RU" sz="2400" smtClean="0">
                <a:solidFill>
                  <a:srgbClr val="009900"/>
                </a:solidFill>
              </a:rPr>
            </a:br>
            <a:r>
              <a:rPr lang="ru-RU" sz="2400" smtClean="0"/>
              <a:t>Виноградов В.Н., Пивчук Е.А., Прикот  О.Г. </a:t>
            </a:r>
            <a:r>
              <a:rPr lang="ru-RU" sz="2400" smtClean="0">
                <a:solidFill>
                  <a:srgbClr val="009900"/>
                </a:solidFill>
              </a:rPr>
              <a:t>Проектирование основной образовательной программы школы.</a:t>
            </a:r>
            <a:r>
              <a:rPr lang="ru-RU" sz="2400" smtClean="0"/>
              <a:t> Руководство для членов школьных Управляющих советов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Косарецкий С.Г., Мерцалова Т.А. </a:t>
            </a:r>
            <a:r>
              <a:rPr lang="ru-RU" sz="2400" smtClean="0">
                <a:solidFill>
                  <a:srgbClr val="009900"/>
                </a:solidFill>
              </a:rPr>
              <a:t>Управляющий совет школы: грани открытости</a:t>
            </a:r>
            <a:br>
              <a:rPr lang="ru-RU" sz="2400" smtClean="0">
                <a:solidFill>
                  <a:srgbClr val="009900"/>
                </a:solidFill>
              </a:rPr>
            </a:br>
            <a:r>
              <a:rPr lang="ru-RU" sz="2400" smtClean="0">
                <a:solidFill>
                  <a:srgbClr val="009900"/>
                </a:solidFill>
              </a:rPr>
              <a:t/>
            </a:r>
            <a:br>
              <a:rPr lang="ru-RU" sz="2400" smtClean="0">
                <a:solidFill>
                  <a:srgbClr val="009900"/>
                </a:solidFill>
              </a:rPr>
            </a:br>
            <a:r>
              <a:rPr lang="ru-RU" sz="2400" smtClean="0"/>
              <a:t>Чечельницкая С. М. </a:t>
            </a:r>
            <a:r>
              <a:rPr lang="ru-RU" sz="2400" smtClean="0">
                <a:solidFill>
                  <a:srgbClr val="009900"/>
                </a:solidFill>
              </a:rPr>
              <a:t>Управление здоровьем</a:t>
            </a:r>
            <a:br>
              <a:rPr lang="ru-RU" sz="2400" smtClean="0">
                <a:solidFill>
                  <a:srgbClr val="009900"/>
                </a:solidFill>
              </a:rPr>
            </a:br>
            <a:r>
              <a:rPr lang="ru-RU" sz="2400" smtClean="0">
                <a:solidFill>
                  <a:srgbClr val="009900"/>
                </a:solidFill>
              </a:rPr>
              <a:t/>
            </a:r>
            <a:br>
              <a:rPr lang="ru-RU" sz="2400" smtClean="0">
                <a:solidFill>
                  <a:srgbClr val="009900"/>
                </a:solidFill>
              </a:rPr>
            </a:br>
            <a:r>
              <a:rPr lang="ru-RU" sz="2400" smtClean="0"/>
              <a:t>А.М.Моисеев, Т.А.Мерцалова, С.Г.Косарецкий, А.А.Седельников, Е.Н. Шимутина.</a:t>
            </a:r>
            <a:r>
              <a:rPr lang="ru-RU" sz="2400" smtClean="0">
                <a:solidFill>
                  <a:srgbClr val="009900"/>
                </a:solidFill>
              </a:rPr>
              <a:t>  ГОУ в вопросах и ответах (катехизис)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z="2400" smtClean="0"/>
              <a:t>А.М.Моисеев, Т.А.Мерцалова, С.Г.Косарецкий, А.А.Седельников.</a:t>
            </a:r>
            <a:br>
              <a:rPr lang="ru-RU" sz="2400" smtClean="0"/>
            </a:br>
            <a:r>
              <a:rPr lang="ru-RU" sz="2400" smtClean="0">
                <a:solidFill>
                  <a:srgbClr val="009900"/>
                </a:solidFill>
              </a:rPr>
              <a:t>100 главных понятий о школе  и государственно-общественном управлении.  Краткий словарь-справочник  для школьных общественных управляющих</a:t>
            </a:r>
            <a:br>
              <a:rPr lang="ru-RU" sz="2400" smtClean="0">
                <a:solidFill>
                  <a:srgbClr val="009900"/>
                </a:solidFill>
              </a:rPr>
            </a:br>
            <a:r>
              <a:rPr lang="ru-RU" sz="2400" smtClean="0">
                <a:solidFill>
                  <a:srgbClr val="009900"/>
                </a:solidFill>
              </a:rPr>
              <a:t/>
            </a:r>
            <a:br>
              <a:rPr lang="ru-RU" sz="2400" smtClean="0">
                <a:solidFill>
                  <a:srgbClr val="009900"/>
                </a:solidFill>
              </a:rPr>
            </a:br>
            <a:endParaRPr lang="ru-RU" sz="2400" smtClean="0">
              <a:solidFill>
                <a:srgbClr val="009900"/>
              </a:solidFill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64038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32200"/>
            <a:ext cx="4551363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663825" y="3632200"/>
            <a:ext cx="0" cy="665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2663825" y="3632200"/>
            <a:ext cx="453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5975350" y="247650"/>
            <a:ext cx="12066588" cy="2376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>
                <a:solidFill>
                  <a:srgbClr val="009900"/>
                </a:solidFill>
              </a:rPr>
              <a:t>    Разработка и реализация программы работы с ученическим активом общественных управляющих и вожатыми</a:t>
            </a:r>
          </a:p>
          <a:p>
            <a:endParaRPr lang="ru-RU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 l="37006" t="38101" r="21259" b="5185"/>
          <a:stretch>
            <a:fillRect/>
          </a:stretch>
        </p:blipFill>
        <p:spPr bwMode="auto">
          <a:xfrm>
            <a:off x="8712200" y="2911475"/>
            <a:ext cx="9288463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9144000" y="5000625"/>
            <a:ext cx="6624638" cy="13684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4568825"/>
            <a:ext cx="3149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 descr="_K6B1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56213" cy="3503613"/>
          </a:xfrm>
          <a:prstGeom prst="rect">
            <a:avLst/>
          </a:prstGeom>
          <a:noFill/>
        </p:spPr>
      </p:pic>
      <p:pic>
        <p:nvPicPr>
          <p:cNvPr id="35850" name="Picture 10" descr="IMG_39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32200"/>
            <a:ext cx="5472113" cy="3127375"/>
          </a:xfrm>
          <a:prstGeom prst="rect">
            <a:avLst/>
          </a:prstGeom>
          <a:noFill/>
        </p:spPr>
      </p:pic>
      <p:pic>
        <p:nvPicPr>
          <p:cNvPr id="35852" name="Picture 12" descr="IMG_4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6859588"/>
            <a:ext cx="5141912" cy="3429000"/>
          </a:xfrm>
          <a:prstGeom prst="rect">
            <a:avLst/>
          </a:prstGeom>
          <a:noFill/>
        </p:spPr>
      </p:pic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5759450" y="4568825"/>
            <a:ext cx="3097213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586</Words>
  <Application>Microsoft Office PowerPoint</Application>
  <PresentationFormat>Произвольный</PresentationFormat>
  <Paragraphs>77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Myriad Pro</vt:lpstr>
      <vt:lpstr>MS PGothic</vt:lpstr>
      <vt:lpstr>Wingdings</vt:lpstr>
      <vt:lpstr>1_Тема Office</vt:lpstr>
      <vt:lpstr>1_Тема Office</vt:lpstr>
      <vt:lpstr>Документ</vt:lpstr>
      <vt:lpstr>Слайд 1</vt:lpstr>
      <vt:lpstr>Слайд 2</vt:lpstr>
      <vt:lpstr>Слайд 3</vt:lpstr>
      <vt:lpstr>Аккредитация управляющих советов образовательных организаций Москвы   </vt:lpstr>
      <vt:lpstr>Слайд 5</vt:lpstr>
      <vt:lpstr>Слайд 6</vt:lpstr>
      <vt:lpstr>Слайд 7</vt:lpstr>
      <vt:lpstr>Анисовец Т.А., Заиченко Н.А. Школьная экономика  для школьных управляющих. Неученые записки  для членов  школьных Управляющих советов  Моисеев  А.М. Управляющий совет и стратегия:  сделаем школу лучше  Виноградов В.Н., Пивчук Е.А., Прикот  О.Г. Проектирование основной образовательной программы школы. Руководство для членов школьных Управляющих советов  Косарецкий С.Г., Мерцалова Т.А. Управляющий совет школы: грани открытости  Чечельницкая С. М. Управление здоровьем  А.М.Моисеев, Т.А.Мерцалова, С.Г.Косарецкий, А.А.Седельников, Е.Н. Шимутина.  ГОУ в вопросах и ответах (катехизис)    А.М.Моисеев, Т.А.Мерцалова, С.Г.Косарецкий, А.А.Седельников. 100 главных понятий о школе  и государственно-общественном управлении.  Краткий словарь-справочник  для школьных общественных управляющих  </vt:lpstr>
      <vt:lpstr>Слайд 9</vt:lpstr>
      <vt:lpstr>Разработка программы профильной смены для школьников - членов управляющих советов «СТРАТЕГИЧЕСКИЙ РЕЗЕРВ»  Разработка деловой игры – тренинга  Разработка окружного конкурса для школьников -   членов управляющих советов  Разработка курсовой подготовки (цикла семинаров) для школьников - членов управляющих советов (ГМЦ)</vt:lpstr>
      <vt:lpstr>Слайд 11</vt:lpstr>
      <vt:lpstr>   www.gouo.ru www.rodactiv.ru  rodactiv@gmail.com  www.facebook.com/rodactiv  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кухня:  сквозь пространство и время</dc:title>
  <dc:creator>Toshiba</dc:creator>
  <cp:lastModifiedBy>user</cp:lastModifiedBy>
  <cp:revision>94</cp:revision>
  <cp:lastPrinted>2015-02-20T14:04:24Z</cp:lastPrinted>
  <dcterms:created xsi:type="dcterms:W3CDTF">2014-06-11T14:31:51Z</dcterms:created>
  <dcterms:modified xsi:type="dcterms:W3CDTF">2015-06-10T08:54:18Z</dcterms:modified>
</cp:coreProperties>
</file>