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70" r:id="rId3"/>
    <p:sldId id="267" r:id="rId4"/>
    <p:sldId id="257" r:id="rId5"/>
    <p:sldId id="259" r:id="rId6"/>
    <p:sldId id="260" r:id="rId7"/>
    <p:sldId id="264" r:id="rId8"/>
    <p:sldId id="265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0" d="100"/>
          <a:sy n="100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6;&#1080;&#1072;&#1075;&#1088;&#1072;&#1084;&#1084;&#1099;%20&#1074;&#1087;%2040-60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6;&#1080;&#1072;&#1075;&#1088;&#1072;&#1084;&#1084;&#1099;%20&#1074;&#1087;%2040-60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6;&#1080;&#1072;&#1075;&#1088;&#1072;&#1084;&#1084;&#1099;%20&#1074;&#1087;%2040-60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4;53%20&#1074;54%20&#1074;55%20&#1074;64%20&#1074;69%20&#1074;21%20&#1087;&#1088;&#1086;&#1092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4;53%20&#1074;54%20&#1074;55%20&#1074;64%20&#1074;69%20&#1074;21%20&#1087;&#1088;&#1086;&#109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ga\&#1056;&#1072;&#1073;&#1086;&#1095;&#1080;&#1081;%20&#1089;&#1090;&#1086;&#1083;\&#1082;&#1086;&#1085;&#1090;&#1077;&#1085;&#1090;%20&#1082;&#1088;&#1091;&#1078;&#1082;&#1080;%20&#1080;%20&#1089;&#1090;&#1080;&#1091;&#1076;&#1080;&#1080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ga\&#1056;&#1072;&#1073;&#1086;&#1095;&#1080;&#1081;%20&#1089;&#1090;&#1086;&#1083;\&#1082;&#1086;&#1085;&#1090;&#1077;&#1085;&#1090;%20&#1082;&#1088;&#1091;&#1078;&#1082;&#1080;%20&#1080;%20&#1089;&#1090;&#1080;&#1091;&#1076;&#1080;&#1080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2;&#1040;&#1058;&#1045;&#1056;&#1048;&#1040;&#1051;&#1067;%20&#1057;%20&#1053;&#1054;&#1042;&#1067;&#1052;%20&#1044;&#1054;&#1061;&#1054;&#1044;&#1054;&#1052;\&#1044;&#1054;&#1055;&#1054;&#1051;&#1053;&#1048;&#1058;&#1045;&#1051;&#1068;&#1053;&#1054;&#1045;%20&#1054;&#1041;&#1056;&#1040;&#1047;&#1054;&#1042;&#1040;&#1053;&#1048;&#1045;\&#1074;&#1086;&#1087;&#1088;&#1086;&#1089;&#1099;%207%20&#1080;%2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4;53%20&#1074;54%20&#1074;55%20&#1074;64%20&#1074;69%20&#1074;21%20&#1087;&#1088;&#1086;&#109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4;53%20&#1074;54%20&#1074;55%20&#1074;64%20&#1074;69%20&#1074;21%20&#1087;&#1088;&#1086;&#109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4;53%20&#1074;54%20&#1074;55%20&#1074;64%20&#1074;69%20&#1074;21%20&#1087;&#1088;&#1086;&#109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4;&#1058;&#1052;&#1045;&#1058;&#1050;&#104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4;53%20&#1074;54%20&#1074;55%20&#1074;64%20&#1074;69%20&#1074;21%20&#1087;&#1088;&#1086;&#109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30\Desktop\&#1050;&#1040;&#1058;&#1071;\&#1058;&#1040;&#1041;&#1051;&#1048;&#1062;&#1067;%20&#1055;&#1054;%20&#1042;&#1054;&#1055;&#1056;&#1054;&#1057;&#1040;&#1052;%20&#1048;%20&#1043;&#1056;&#1040;&#1060;&#1048;&#1050;&#1048;%20&#1055;&#1054;%20&#1040;&#1053;&#1050;&#1045;&#1058;&#1045;%202009\&#1074;53%20&#1074;54%20&#1074;55%20&#1074;64%20&#1074;69%20&#1074;21%20&#1087;&#1088;&#1086;&#10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Совместная игра с ребенком</c:v>
                </c:pt>
              </c:strCache>
            </c:strRef>
          </c:tx>
          <c:dLbls>
            <c:dLbl>
              <c:idx val="0"/>
              <c:layout>
                <c:manualLayout>
                  <c:x val="-1.7837170509773223E-2"/>
                  <c:y val="-3.9284457252522838E-2"/>
                </c:manualLayout>
              </c:layout>
              <c:showVal val="1"/>
            </c:dLbl>
            <c:dLbl>
              <c:idx val="1"/>
              <c:layout>
                <c:manualLayout>
                  <c:x val="-2.3782894013030968E-2"/>
                  <c:y val="-5.3314620556995464E-2"/>
                </c:manualLayout>
              </c:layout>
              <c:showVal val="1"/>
            </c:dLbl>
            <c:dLbl>
              <c:idx val="2"/>
              <c:layout>
                <c:manualLayout>
                  <c:x val="-2.0810032261402094E-2"/>
                  <c:y val="-5.0508587896100833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1,5-3 года</c:v>
                </c:pt>
                <c:pt idx="1">
                  <c:v>3-4 года</c:v>
                </c:pt>
                <c:pt idx="2">
                  <c:v>4-5 лет</c:v>
                </c:pt>
                <c:pt idx="3">
                  <c:v>5-7 лет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57.9</c:v>
                </c:pt>
                <c:pt idx="1">
                  <c:v>55.1</c:v>
                </c:pt>
                <c:pt idx="2">
                  <c:v>53.5</c:v>
                </c:pt>
                <c:pt idx="3">
                  <c:v>43.7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Ежедневное чтение книг</c:v>
                </c:pt>
              </c:strCache>
            </c:strRef>
          </c:tx>
          <c:dLbls>
            <c:dLbl>
              <c:idx val="0"/>
              <c:layout>
                <c:manualLayout>
                  <c:x val="-5.0538649777690806E-2"/>
                  <c:y val="4.2090489913417517E-2"/>
                </c:manualLayout>
              </c:layout>
              <c:showVal val="1"/>
            </c:dLbl>
            <c:dLbl>
              <c:idx val="1"/>
              <c:layout>
                <c:manualLayout>
                  <c:x val="-4.7565788026061935E-2"/>
                  <c:y val="5.6120653217889761E-2"/>
                </c:manualLayout>
              </c:layout>
              <c:showVal val="1"/>
            </c:dLbl>
            <c:dLbl>
              <c:idx val="2"/>
              <c:layout>
                <c:manualLayout>
                  <c:x val="-1.1891447006515512E-2"/>
                  <c:y val="-3.928445725252283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1,5-3 года</c:v>
                </c:pt>
                <c:pt idx="1">
                  <c:v>3-4 года</c:v>
                </c:pt>
                <c:pt idx="2">
                  <c:v>4-5 лет</c:v>
                </c:pt>
                <c:pt idx="3">
                  <c:v>5-7 лет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57</c:v>
                </c:pt>
                <c:pt idx="1">
                  <c:v>51.1</c:v>
                </c:pt>
                <c:pt idx="2">
                  <c:v>45.2</c:v>
                </c:pt>
                <c:pt idx="3">
                  <c:v>38.200000000000003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Ощущаю себя счастливым человеком</c:v>
                </c:pt>
              </c:strCache>
            </c:strRef>
          </c:tx>
          <c:dLbls>
            <c:dLbl>
              <c:idx val="0"/>
              <c:layout>
                <c:manualLayout>
                  <c:x val="-5.2025080653505314E-2"/>
                  <c:y val="6.7344783861467708E-2"/>
                </c:manualLayout>
              </c:layout>
              <c:showVal val="1"/>
            </c:dLbl>
            <c:dLbl>
              <c:idx val="1"/>
              <c:layout>
                <c:manualLayout>
                  <c:x val="-5.6484373280948554E-2"/>
                  <c:y val="4.7702555235206438E-2"/>
                </c:manualLayout>
              </c:layout>
              <c:showVal val="1"/>
            </c:dLbl>
            <c:dLbl>
              <c:idx val="2"/>
              <c:layout>
                <c:manualLayout>
                  <c:x val="-5.4997942405134122E-2"/>
                  <c:y val="5.612065321788976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1,5-3 года</c:v>
                </c:pt>
                <c:pt idx="1">
                  <c:v>3-4 года</c:v>
                </c:pt>
                <c:pt idx="2">
                  <c:v>4-5 лет</c:v>
                </c:pt>
                <c:pt idx="3">
                  <c:v>5-7 лет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52.1</c:v>
                </c:pt>
                <c:pt idx="1">
                  <c:v>45</c:v>
                </c:pt>
                <c:pt idx="2">
                  <c:v>42.4</c:v>
                </c:pt>
                <c:pt idx="3">
                  <c:v>33.5</c:v>
                </c:pt>
              </c:numCache>
            </c:numRef>
          </c:val>
        </c:ser>
        <c:marker val="1"/>
        <c:axId val="89519232"/>
        <c:axId val="89520768"/>
      </c:lineChart>
      <c:catAx>
        <c:axId val="89519232"/>
        <c:scaling>
          <c:orientation val="minMax"/>
        </c:scaling>
        <c:axPos val="b"/>
        <c:numFmt formatCode="General" sourceLinked="1"/>
        <c:tickLblPos val="nextTo"/>
        <c:crossAx val="89520768"/>
        <c:crosses val="autoZero"/>
        <c:auto val="1"/>
        <c:lblAlgn val="ctr"/>
        <c:lblOffset val="100"/>
      </c:catAx>
      <c:valAx>
        <c:axId val="89520768"/>
        <c:scaling>
          <c:orientation val="minMax"/>
          <c:min val="30"/>
        </c:scaling>
        <c:axPos val="l"/>
        <c:numFmt formatCode="0.0" sourceLinked="1"/>
        <c:tickLblPos val="nextTo"/>
        <c:crossAx val="8951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67605872502289"/>
          <c:y val="0.1036040285791115"/>
          <c:w val="0.32640535602009185"/>
          <c:h val="0.6047875336143950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1666666666666993E-2"/>
          <c:y val="4.8611111111111112E-2"/>
          <c:w val="0.87500000000000133"/>
          <c:h val="0.5077616421299056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вопрос56!$H$3:$H$6</c:f>
              <c:strCache>
                <c:ptCount val="4"/>
                <c:pt idx="0">
                  <c:v>всегда помогают мне</c:v>
                </c:pt>
                <c:pt idx="1">
                  <c:v>помогают, если я прошу их об этом</c:v>
                </c:pt>
                <c:pt idx="2">
                  <c:v>отказывают в помощи, хотят, чтобы делал все сам</c:v>
                </c:pt>
                <c:pt idx="3">
                  <c:v>я не нуждаюсь в их помощи, могу сделать все сам</c:v>
                </c:pt>
              </c:strCache>
            </c:strRef>
          </c:cat>
          <c:val>
            <c:numRef>
              <c:f>вопрос56!$I$3:$I$6</c:f>
              <c:numCache>
                <c:formatCode>0.0</c:formatCode>
                <c:ptCount val="4"/>
                <c:pt idx="0">
                  <c:v>7.5164530654658819</c:v>
                </c:pt>
                <c:pt idx="1">
                  <c:v>65.846899896085858</c:v>
                </c:pt>
                <c:pt idx="2">
                  <c:v>3.7755455490128162</c:v>
                </c:pt>
                <c:pt idx="3">
                  <c:v>22.861101489435399</c:v>
                </c:pt>
              </c:numCache>
            </c:numRef>
          </c:val>
        </c:ser>
        <c:axId val="102465536"/>
        <c:axId val="102467072"/>
      </c:barChart>
      <c:catAx>
        <c:axId val="1024655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2467072"/>
        <c:crosses val="autoZero"/>
        <c:auto val="1"/>
        <c:lblAlgn val="ctr"/>
        <c:lblOffset val="100"/>
      </c:catAx>
      <c:valAx>
        <c:axId val="102467072"/>
        <c:scaling>
          <c:orientation val="minMax"/>
        </c:scaling>
        <c:axPos val="l"/>
        <c:numFmt formatCode="0.0" sourceLinked="1"/>
        <c:tickLblPos val="nextTo"/>
        <c:crossAx val="102465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1666666666666993E-2"/>
          <c:y val="4.8611111111111112E-2"/>
          <c:w val="0.51875000000000004"/>
          <c:h val="0.8125"/>
        </c:manualLayout>
      </c:layout>
      <c:lineChart>
        <c:grouping val="standard"/>
        <c:ser>
          <c:idx val="0"/>
          <c:order val="0"/>
          <c:tx>
            <c:strRef>
              <c:f>вопрос56!$K$31</c:f>
              <c:strCache>
                <c:ptCount val="1"/>
                <c:pt idx="0">
                  <c:v>всегда помогают мне</c:v>
                </c:pt>
              </c:strCache>
            </c:strRef>
          </c:tx>
          <c:dLbls>
            <c:dLbl>
              <c:idx val="0"/>
              <c:layout>
                <c:manualLayout>
                  <c:x val="-2.6477356052830834E-2"/>
                  <c:y val="-3.3716239111609682E-2"/>
                </c:manualLayout>
              </c:layout>
              <c:showVal val="1"/>
            </c:dLbl>
            <c:dLbl>
              <c:idx val="2"/>
              <c:layout>
                <c:manualLayout>
                  <c:x val="-1.1347438308356075E-2"/>
                  <c:y val="-3.3716239111609682E-2"/>
                </c:manualLayout>
              </c:layout>
              <c:showVal val="1"/>
            </c:dLbl>
            <c:showVal val="1"/>
          </c:dLbls>
          <c:cat>
            <c:strRef>
              <c:f>вопрос56!$L$30:$P$30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вопрос56!$L$31:$P$31</c:f>
              <c:numCache>
                <c:formatCode>0.0</c:formatCode>
                <c:ptCount val="5"/>
                <c:pt idx="0">
                  <c:v>14.214876033057848</c:v>
                </c:pt>
                <c:pt idx="1">
                  <c:v>8.6666666666666767</c:v>
                </c:pt>
                <c:pt idx="2">
                  <c:v>7.3599999999999985</c:v>
                </c:pt>
                <c:pt idx="3">
                  <c:v>3.9711191335740024</c:v>
                </c:pt>
                <c:pt idx="4">
                  <c:v>2.1912350597609582</c:v>
                </c:pt>
              </c:numCache>
            </c:numRef>
          </c:val>
        </c:ser>
        <c:ser>
          <c:idx val="1"/>
          <c:order val="1"/>
          <c:tx>
            <c:strRef>
              <c:f>вопрос56!$K$32</c:f>
              <c:strCache>
                <c:ptCount val="1"/>
                <c:pt idx="0">
                  <c:v>помогают, если я прошу их об этом</c:v>
                </c:pt>
              </c:strCache>
            </c:strRef>
          </c:tx>
          <c:dLbls>
            <c:dLbl>
              <c:idx val="0"/>
              <c:layout>
                <c:manualLayout>
                  <c:x val="-2.6477356052830834E-2"/>
                  <c:y val="-2.7586013818589758E-2"/>
                </c:manualLayout>
              </c:layout>
              <c:showVal val="1"/>
            </c:dLbl>
            <c:dLbl>
              <c:idx val="1"/>
              <c:layout>
                <c:manualLayout>
                  <c:x val="-3.7824794361186881E-3"/>
                  <c:y val="-2.452090117207978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3716239111609682E-2"/>
                </c:manualLayout>
              </c:layout>
              <c:showVal val="1"/>
            </c:dLbl>
            <c:dLbl>
              <c:idx val="3"/>
              <c:layout>
                <c:manualLayout>
                  <c:x val="-9.4561985902967272E-3"/>
                  <c:y val="-2.7586013818589765E-2"/>
                </c:manualLayout>
              </c:layout>
              <c:showVal val="1"/>
            </c:dLbl>
            <c:showVal val="1"/>
          </c:dLbls>
          <c:cat>
            <c:strRef>
              <c:f>вопрос56!$L$30:$P$30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вопрос56!$L$32:$P$32</c:f>
              <c:numCache>
                <c:formatCode>0.0</c:formatCode>
                <c:ptCount val="5"/>
                <c:pt idx="0">
                  <c:v>74.049586776859385</c:v>
                </c:pt>
                <c:pt idx="1">
                  <c:v>72.833333333333258</c:v>
                </c:pt>
                <c:pt idx="2">
                  <c:v>66.72</c:v>
                </c:pt>
                <c:pt idx="3">
                  <c:v>59.025270758122815</c:v>
                </c:pt>
                <c:pt idx="4">
                  <c:v>53.984063745019895</c:v>
                </c:pt>
              </c:numCache>
            </c:numRef>
          </c:val>
        </c:ser>
        <c:ser>
          <c:idx val="2"/>
          <c:order val="2"/>
          <c:tx>
            <c:strRef>
              <c:f>вопрос56!$K$32</c:f>
              <c:strCache>
                <c:ptCount val="1"/>
                <c:pt idx="0">
                  <c:v>помогают, если я прошу их об этом</c:v>
                </c:pt>
              </c:strCache>
            </c:strRef>
          </c:tx>
          <c:dLbls>
            <c:dLbl>
              <c:idx val="3"/>
              <c:layout>
                <c:manualLayout>
                  <c:x val="-1.388888888888893E-2"/>
                  <c:y val="-4.166666666666666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7021157462534103E-2"/>
                  <c:y val="-2.4648815321894772E-2"/>
                </c:manualLayout>
              </c:layout>
              <c:dLblPos val="r"/>
              <c:showVal val="1"/>
            </c:dLbl>
            <c:showVal val="1"/>
          </c:dLbls>
          <c:cat>
            <c:strRef>
              <c:f>вопрос56!$L$30:$P$30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вопрос56!$L$33:$P$33</c:f>
              <c:numCache>
                <c:formatCode>0.0</c:formatCode>
                <c:ptCount val="5"/>
                <c:pt idx="0">
                  <c:v>3.9669421487603311</c:v>
                </c:pt>
                <c:pt idx="1">
                  <c:v>3.5</c:v>
                </c:pt>
                <c:pt idx="2">
                  <c:v>3.68</c:v>
                </c:pt>
                <c:pt idx="3">
                  <c:v>4.5126353790613685</c:v>
                </c:pt>
                <c:pt idx="4">
                  <c:v>3.1872509960159392</c:v>
                </c:pt>
              </c:numCache>
            </c:numRef>
          </c:val>
        </c:ser>
        <c:ser>
          <c:idx val="3"/>
          <c:order val="3"/>
          <c:tx>
            <c:strRef>
              <c:f>вопрос56!$K$34</c:f>
              <c:strCache>
                <c:ptCount val="1"/>
                <c:pt idx="0">
                  <c:v>я не нуждаюсь в их помощи, могу сделать все сам</c:v>
                </c:pt>
              </c:strCache>
            </c:strRef>
          </c:tx>
          <c:dLbls>
            <c:dLbl>
              <c:idx val="1"/>
              <c:layout>
                <c:manualLayout>
                  <c:x val="-4.5389753233424285E-2"/>
                  <c:y val="-4.291157705113964E-2"/>
                </c:manualLayout>
              </c:layout>
              <c:showVal val="1"/>
            </c:dLbl>
            <c:dLbl>
              <c:idx val="2"/>
              <c:layout>
                <c:manualLayout>
                  <c:x val="-3.2151075207008842E-2"/>
                  <c:y val="-3.6781351758119682E-2"/>
                </c:manualLayout>
              </c:layout>
              <c:showVal val="1"/>
            </c:dLbl>
            <c:dLbl>
              <c:idx val="3"/>
              <c:layout>
                <c:manualLayout>
                  <c:x val="-3.0259835488949546E-2"/>
                  <c:y val="-3.6781351758119682E-2"/>
                </c:manualLayout>
              </c:layout>
              <c:showVal val="1"/>
            </c:dLbl>
            <c:showVal val="1"/>
          </c:dLbls>
          <c:cat>
            <c:strRef>
              <c:f>вопрос56!$L$30:$P$30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вопрос56!$L$34:$P$34</c:f>
              <c:numCache>
                <c:formatCode>0.0</c:formatCode>
                <c:ptCount val="5"/>
                <c:pt idx="0">
                  <c:v>7.7685950413223095</c:v>
                </c:pt>
                <c:pt idx="1">
                  <c:v>15</c:v>
                </c:pt>
                <c:pt idx="2">
                  <c:v>22.24</c:v>
                </c:pt>
                <c:pt idx="3">
                  <c:v>32.490974729241877</c:v>
                </c:pt>
                <c:pt idx="4">
                  <c:v>40.637450199203144</c:v>
                </c:pt>
              </c:numCache>
            </c:numRef>
          </c:val>
        </c:ser>
        <c:marker val="1"/>
        <c:axId val="102499456"/>
        <c:axId val="102500992"/>
      </c:lineChart>
      <c:catAx>
        <c:axId val="102499456"/>
        <c:scaling>
          <c:orientation val="minMax"/>
        </c:scaling>
        <c:axPos val="b"/>
        <c:numFmt formatCode="General" sourceLinked="1"/>
        <c:tickLblPos val="nextTo"/>
        <c:crossAx val="102500992"/>
        <c:crosses val="autoZero"/>
        <c:auto val="1"/>
        <c:lblAlgn val="ctr"/>
        <c:lblOffset val="100"/>
      </c:catAx>
      <c:valAx>
        <c:axId val="102500992"/>
        <c:scaling>
          <c:orientation val="minMax"/>
        </c:scaling>
        <c:axPos val="l"/>
        <c:majorGridlines/>
        <c:numFmt formatCode="0.0" sourceLinked="1"/>
        <c:tickLblPos val="nextTo"/>
        <c:crossAx val="1024994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9.1666666666666993E-2"/>
          <c:y val="4.8611111111111112E-2"/>
          <c:w val="0.73750000000000004"/>
          <c:h val="0.67708333333333504"/>
        </c:manualLayout>
      </c:layout>
      <c:barChart>
        <c:barDir val="col"/>
        <c:grouping val="clustered"/>
        <c:ser>
          <c:idx val="0"/>
          <c:order val="0"/>
          <c:tx>
            <c:strRef>
              <c:f>вопрос56!$I$60</c:f>
              <c:strCache>
                <c:ptCount val="1"/>
                <c:pt idx="0">
                  <c:v>среднее</c:v>
                </c:pt>
              </c:strCache>
            </c:strRef>
          </c:tx>
          <c:dLbls>
            <c:showVal val="1"/>
          </c:dLbls>
          <c:cat>
            <c:strRef>
              <c:f>вопрос56!$H$61:$H$64</c:f>
              <c:strCache>
                <c:ptCount val="4"/>
                <c:pt idx="0">
                  <c:v>всегда помогают мне</c:v>
                </c:pt>
                <c:pt idx="1">
                  <c:v>помогают, если я прошу их об этом</c:v>
                </c:pt>
                <c:pt idx="2">
                  <c:v>отказывают в помощи, хотят, чтобы делал все сам</c:v>
                </c:pt>
                <c:pt idx="3">
                  <c:v>я не нуждаюсь в их помощи, могу сделать все сам</c:v>
                </c:pt>
              </c:strCache>
            </c:strRef>
          </c:cat>
          <c:val>
            <c:numRef>
              <c:f>вопрос56!$I$61:$I$64</c:f>
              <c:numCache>
                <c:formatCode>0.0</c:formatCode>
                <c:ptCount val="4"/>
                <c:pt idx="0">
                  <c:v>6.3897763578274756</c:v>
                </c:pt>
                <c:pt idx="1">
                  <c:v>57.50798722044722</c:v>
                </c:pt>
                <c:pt idx="2">
                  <c:v>4.7923322683706067</c:v>
                </c:pt>
                <c:pt idx="3">
                  <c:v>31.309904153354662</c:v>
                </c:pt>
              </c:numCache>
            </c:numRef>
          </c:val>
        </c:ser>
        <c:ser>
          <c:idx val="1"/>
          <c:order val="1"/>
          <c:tx>
            <c:strRef>
              <c:f>вопрос56!$J$60</c:f>
              <c:strCache>
                <c:ptCount val="1"/>
                <c:pt idx="0">
                  <c:v>высшее</c:v>
                </c:pt>
              </c:strCache>
            </c:strRef>
          </c:tx>
          <c:dLbls>
            <c:showVal val="1"/>
          </c:dLbls>
          <c:cat>
            <c:strRef>
              <c:f>вопрос56!$H$61:$H$64</c:f>
              <c:strCache>
                <c:ptCount val="4"/>
                <c:pt idx="0">
                  <c:v>всегда помогают мне</c:v>
                </c:pt>
                <c:pt idx="1">
                  <c:v>помогают, если я прошу их об этом</c:v>
                </c:pt>
                <c:pt idx="2">
                  <c:v>отказывают в помощи, хотят, чтобы делал все сам</c:v>
                </c:pt>
                <c:pt idx="3">
                  <c:v>я не нуждаюсь в их помощи, могу сделать все сам</c:v>
                </c:pt>
              </c:strCache>
            </c:strRef>
          </c:cat>
          <c:val>
            <c:numRef>
              <c:f>вопрос56!$J$61:$J$64</c:f>
              <c:numCache>
                <c:formatCode>0.0</c:formatCode>
                <c:ptCount val="4"/>
                <c:pt idx="0">
                  <c:v>6.7685589519650655</c:v>
                </c:pt>
                <c:pt idx="1">
                  <c:v>68.122270742357955</c:v>
                </c:pt>
                <c:pt idx="2">
                  <c:v>4.0029112081513754</c:v>
                </c:pt>
                <c:pt idx="3">
                  <c:v>21.106259097525474</c:v>
                </c:pt>
              </c:numCache>
            </c:numRef>
          </c:val>
        </c:ser>
        <c:axId val="102515072"/>
        <c:axId val="102516608"/>
      </c:barChart>
      <c:catAx>
        <c:axId val="102515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2516608"/>
        <c:crosses val="autoZero"/>
        <c:auto val="1"/>
        <c:lblAlgn val="ctr"/>
        <c:lblOffset val="100"/>
      </c:catAx>
      <c:valAx>
        <c:axId val="102516608"/>
        <c:scaling>
          <c:orientation val="minMax"/>
        </c:scaling>
        <c:axPos val="l"/>
        <c:numFmt formatCode="0.0" sourceLinked="1"/>
        <c:tickLblPos val="nextTo"/>
        <c:crossAx val="1025150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помогают заниматься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'в 56 образ и доход'!$L$17</c:f>
              <c:strCache>
                <c:ptCount val="1"/>
                <c:pt idx="0">
                  <c:v>среднее</c:v>
                </c:pt>
              </c:strCache>
            </c:strRef>
          </c:tx>
          <c:dLbls>
            <c:dLbl>
              <c:idx val="0"/>
              <c:layout>
                <c:manualLayout>
                  <c:x val="-5.2777777777777812E-2"/>
                  <c:y val="5.5555555555555539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5.5555555555555483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-6.666666666666668E-2"/>
                  <c:y val="5.0925925925925923E-2"/>
                </c:manualLayout>
              </c:layout>
              <c:showVal val="1"/>
            </c:dLbl>
            <c:dLbl>
              <c:idx val="4"/>
              <c:layout>
                <c:manualLayout>
                  <c:x val="-4.9999999999999933E-2"/>
                  <c:y val="4.1666666666666664E-2"/>
                </c:manualLayout>
              </c:layout>
              <c:showVal val="1"/>
            </c:dLbl>
            <c:showVal val="1"/>
          </c:dLbls>
          <c:cat>
            <c:strRef>
              <c:f>'в 56 образ и доход'!$M$16:$Q$16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'в 56 образ и доход'!$M$17:$Q$17</c:f>
              <c:numCache>
                <c:formatCode>0.0</c:formatCode>
                <c:ptCount val="5"/>
                <c:pt idx="0">
                  <c:v>72.900000000000006</c:v>
                </c:pt>
                <c:pt idx="1">
                  <c:v>72.599999999999994</c:v>
                </c:pt>
                <c:pt idx="2">
                  <c:v>60.3</c:v>
                </c:pt>
                <c:pt idx="3">
                  <c:v>44.1</c:v>
                </c:pt>
                <c:pt idx="4">
                  <c:v>40.9</c:v>
                </c:pt>
              </c:numCache>
            </c:numRef>
          </c:val>
        </c:ser>
        <c:ser>
          <c:idx val="1"/>
          <c:order val="1"/>
          <c:tx>
            <c:strRef>
              <c:f>'в 56 образ и доход'!$L$18</c:f>
              <c:strCache>
                <c:ptCount val="1"/>
                <c:pt idx="0">
                  <c:v>высшее</c:v>
                </c:pt>
              </c:strCache>
            </c:strRef>
          </c:tx>
          <c:dLbls>
            <c:dLbl>
              <c:idx val="0"/>
              <c:layout>
                <c:manualLayout>
                  <c:x val="-3.0555555555555582E-2"/>
                  <c:y val="-5.5555555555555483E-2"/>
                </c:manualLayout>
              </c:layout>
              <c:showVal val="1"/>
            </c:dLbl>
            <c:dLbl>
              <c:idx val="1"/>
              <c:layout>
                <c:manualLayout>
                  <c:x val="-3.888888888888889E-2"/>
                  <c:y val="-5.5555555555555483E-2"/>
                </c:manualLayout>
              </c:layout>
              <c:showVal val="1"/>
            </c:dLbl>
            <c:dLbl>
              <c:idx val="2"/>
              <c:layout>
                <c:manualLayout>
                  <c:x val="-3.333333333333334E-2"/>
                  <c:y val="-5.0925925925925923E-2"/>
                </c:manualLayout>
              </c:layout>
              <c:showVal val="1"/>
            </c:dLbl>
            <c:dLbl>
              <c:idx val="3"/>
              <c:layout>
                <c:manualLayout>
                  <c:x val="-3.0555555555555579E-2"/>
                  <c:y val="-6.9444444444444434E-2"/>
                </c:manualLayout>
              </c:layout>
              <c:showVal val="1"/>
            </c:dLbl>
            <c:dLbl>
              <c:idx val="4"/>
              <c:layout>
                <c:manualLayout>
                  <c:x val="-3.8888888888888785E-2"/>
                  <c:y val="-6.0185185185185147E-2"/>
                </c:manualLayout>
              </c:layout>
              <c:showVal val="1"/>
            </c:dLbl>
            <c:showVal val="1"/>
          </c:dLbls>
          <c:cat>
            <c:strRef>
              <c:f>'в 56 образ и доход'!$M$16:$Q$16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'в 56 образ и доход'!$M$18:$Q$18</c:f>
              <c:numCache>
                <c:formatCode>0.0</c:formatCode>
                <c:ptCount val="5"/>
                <c:pt idx="0">
                  <c:v>77.900000000000006</c:v>
                </c:pt>
                <c:pt idx="1">
                  <c:v>72.599999999999994</c:v>
                </c:pt>
                <c:pt idx="2">
                  <c:v>69.400000000000006</c:v>
                </c:pt>
                <c:pt idx="3">
                  <c:v>61.1</c:v>
                </c:pt>
                <c:pt idx="4">
                  <c:v>57.3</c:v>
                </c:pt>
              </c:numCache>
            </c:numRef>
          </c:val>
        </c:ser>
        <c:marker val="1"/>
        <c:axId val="102538624"/>
        <c:axId val="102548608"/>
      </c:lineChart>
      <c:catAx>
        <c:axId val="102538624"/>
        <c:scaling>
          <c:orientation val="minMax"/>
        </c:scaling>
        <c:axPos val="b"/>
        <c:majorTickMark val="none"/>
        <c:tickLblPos val="nextTo"/>
        <c:crossAx val="102548608"/>
        <c:crosses val="autoZero"/>
        <c:auto val="1"/>
        <c:lblAlgn val="ctr"/>
        <c:lblOffset val="100"/>
      </c:catAx>
      <c:valAx>
        <c:axId val="102548608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102538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отказывают в помощи, хотят, чтобы делал все сам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187007874015749"/>
          <c:y val="0.26145815106445053"/>
          <c:w val="0.70410148731408628"/>
          <c:h val="0.56824839603382982"/>
        </c:manualLayout>
      </c:layout>
      <c:lineChart>
        <c:grouping val="standard"/>
        <c:ser>
          <c:idx val="0"/>
          <c:order val="0"/>
          <c:tx>
            <c:strRef>
              <c:f>'в 56 образ и доход'!$M$22</c:f>
              <c:strCache>
                <c:ptCount val="1"/>
                <c:pt idx="0">
                  <c:v>среднее</c:v>
                </c:pt>
              </c:strCache>
            </c:strRef>
          </c:tx>
          <c:dLbls>
            <c:dLbl>
              <c:idx val="1"/>
              <c:layout>
                <c:manualLayout>
                  <c:x val="-4.1666666666666664E-2"/>
                  <c:y val="2.7777777777777842E-2"/>
                </c:manualLayout>
              </c:layout>
              <c:showVal val="1"/>
            </c:dLbl>
            <c:dLbl>
              <c:idx val="2"/>
              <c:layout>
                <c:manualLayout>
                  <c:x val="-2.5000000000000001E-2"/>
                  <c:y val="4.6296296296296363E-2"/>
                </c:manualLayout>
              </c:layout>
              <c:showVal val="1"/>
            </c:dLbl>
            <c:dLbl>
              <c:idx val="3"/>
              <c:layout>
                <c:manualLayout>
                  <c:x val="-6.9444444444444503E-2"/>
                  <c:y val="-4.1666666666666664E-2"/>
                </c:manualLayout>
              </c:layout>
              <c:showVal val="1"/>
            </c:dLbl>
            <c:dLbl>
              <c:idx val="4"/>
              <c:layout>
                <c:manualLayout>
                  <c:x val="-3.333333333333334E-2"/>
                  <c:y val="-4.1666666666666664E-2"/>
                </c:manualLayout>
              </c:layout>
              <c:showVal val="1"/>
            </c:dLbl>
            <c:showVal val="1"/>
          </c:dLbls>
          <c:cat>
            <c:strRef>
              <c:f>'в 56 образ и доход'!$N$21:$R$21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'в 56 образ и доход'!$N$22:$R$22</c:f>
              <c:numCache>
                <c:formatCode>0.0</c:formatCode>
                <c:ptCount val="5"/>
                <c:pt idx="0">
                  <c:v>3.4</c:v>
                </c:pt>
                <c:pt idx="1">
                  <c:v>3.2</c:v>
                </c:pt>
                <c:pt idx="2">
                  <c:v>1.7</c:v>
                </c:pt>
                <c:pt idx="3">
                  <c:v>7.6</c:v>
                </c:pt>
                <c:pt idx="4">
                  <c:v>7.6</c:v>
                </c:pt>
              </c:numCache>
            </c:numRef>
          </c:val>
        </c:ser>
        <c:ser>
          <c:idx val="1"/>
          <c:order val="1"/>
          <c:tx>
            <c:strRef>
              <c:f>'в 56 образ и доход'!$M$23</c:f>
              <c:strCache>
                <c:ptCount val="1"/>
                <c:pt idx="0">
                  <c:v>высшее</c:v>
                </c:pt>
              </c:strCache>
            </c:strRef>
          </c:tx>
          <c:dLbls>
            <c:dLbl>
              <c:idx val="0"/>
              <c:layout>
                <c:manualLayout>
                  <c:x val="-5.8333333333333431E-2"/>
                  <c:y val="4.1666666666666761E-2"/>
                </c:manualLayout>
              </c:layout>
              <c:showVal val="1"/>
            </c:dLbl>
            <c:dLbl>
              <c:idx val="1"/>
              <c:layout>
                <c:manualLayout>
                  <c:x val="-4.4444444444444502E-2"/>
                  <c:y val="-5.5555555555555483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5.5555555555555483E-2"/>
                </c:manualLayout>
              </c:layout>
              <c:showVal val="1"/>
            </c:dLbl>
            <c:dLbl>
              <c:idx val="3"/>
              <c:layout>
                <c:manualLayout>
                  <c:x val="-8.3333333333333367E-3"/>
                  <c:y val="-6.9444444444444503E-2"/>
                </c:manualLayout>
              </c:layout>
              <c:showVal val="1"/>
            </c:dLbl>
            <c:dLbl>
              <c:idx val="4"/>
              <c:layout>
                <c:manualLayout>
                  <c:x val="-4.4444444444444502E-2"/>
                  <c:y val="4.1666666666666664E-2"/>
                </c:manualLayout>
              </c:layout>
              <c:showVal val="1"/>
            </c:dLbl>
            <c:showVal val="1"/>
          </c:dLbls>
          <c:cat>
            <c:strRef>
              <c:f>'в 56 образ и доход'!$N$21:$R$21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'в 56 образ и доход'!$N$23:$R$23</c:f>
              <c:numCache>
                <c:formatCode>0.0</c:formatCode>
                <c:ptCount val="5"/>
                <c:pt idx="0">
                  <c:v>3.4</c:v>
                </c:pt>
                <c:pt idx="1">
                  <c:v>3.8</c:v>
                </c:pt>
                <c:pt idx="2">
                  <c:v>5.4</c:v>
                </c:pt>
                <c:pt idx="3">
                  <c:v>4.7</c:v>
                </c:pt>
                <c:pt idx="4">
                  <c:v>2.2000000000000002</c:v>
                </c:pt>
              </c:numCache>
            </c:numRef>
          </c:val>
        </c:ser>
        <c:marker val="1"/>
        <c:axId val="102586624"/>
        <c:axId val="102608896"/>
      </c:lineChart>
      <c:catAx>
        <c:axId val="102586624"/>
        <c:scaling>
          <c:orientation val="minMax"/>
        </c:scaling>
        <c:axPos val="b"/>
        <c:majorTickMark val="none"/>
        <c:tickLblPos val="nextTo"/>
        <c:crossAx val="102608896"/>
        <c:crosses val="autoZero"/>
        <c:auto val="1"/>
        <c:lblAlgn val="ctr"/>
        <c:lblOffset val="100"/>
      </c:catAx>
      <c:valAx>
        <c:axId val="10260889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10258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9155730533713"/>
          <c:y val="0.39153433945756788"/>
          <c:w val="0.18954177602799668"/>
          <c:h val="0.30558836395450634"/>
        </c:manualLayout>
      </c:layout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-2.0434084310066475E-3"/>
                  <c:y val="-1.7816784548076021E-2"/>
                </c:manualLayout>
              </c:layout>
              <c:showVal val="1"/>
            </c:dLbl>
            <c:showVal val="1"/>
          </c:dLbls>
          <c:cat>
            <c:strRef>
              <c:f>'статистика кружков'!$O$251:$Q$251</c:f>
              <c:strCache>
                <c:ptCount val="3"/>
                <c:pt idx="0">
                  <c:v>низкообеспеченные</c:v>
                </c:pt>
                <c:pt idx="1">
                  <c:v>среднеобеспеченные</c:v>
                </c:pt>
                <c:pt idx="2">
                  <c:v>высокообеспеченные</c:v>
                </c:pt>
              </c:strCache>
            </c:strRef>
          </c:cat>
          <c:val>
            <c:numRef>
              <c:f>'статистика кружков'!$O$252:$Q$252</c:f>
              <c:numCache>
                <c:formatCode>0.0</c:formatCode>
                <c:ptCount val="3"/>
                <c:pt idx="0">
                  <c:v>65.925925925925924</c:v>
                </c:pt>
                <c:pt idx="1">
                  <c:v>69.473684210526258</c:v>
                </c:pt>
                <c:pt idx="2">
                  <c:v>72.485207100590983</c:v>
                </c:pt>
              </c:numCache>
            </c:numRef>
          </c:val>
        </c:ser>
        <c:axId val="102703872"/>
        <c:axId val="102705408"/>
      </c:barChart>
      <c:catAx>
        <c:axId val="102703872"/>
        <c:scaling>
          <c:orientation val="minMax"/>
        </c:scaling>
        <c:axPos val="b"/>
        <c:tickLblPos val="nextTo"/>
        <c:crossAx val="102705408"/>
        <c:crosses val="autoZero"/>
        <c:auto val="1"/>
        <c:lblAlgn val="ctr"/>
        <c:lblOffset val="100"/>
      </c:catAx>
      <c:valAx>
        <c:axId val="102705408"/>
        <c:scaling>
          <c:orientation val="minMax"/>
        </c:scaling>
        <c:axPos val="l"/>
        <c:majorGridlines/>
        <c:numFmt formatCode="0.0" sourceLinked="1"/>
        <c:tickLblPos val="nextTo"/>
        <c:crossAx val="102703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lineChart>
        <c:grouping val="standard"/>
        <c:ser>
          <c:idx val="0"/>
          <c:order val="0"/>
          <c:tx>
            <c:strRef>
              <c:f>'ст кр продолжение'!$L$148</c:f>
              <c:strCache>
                <c:ptCount val="1"/>
                <c:pt idx="0">
                  <c:v>среднее</c:v>
                </c:pt>
              </c:strCache>
            </c:strRef>
          </c:tx>
          <c:dLbls>
            <c:dLbl>
              <c:idx val="0"/>
              <c:layout>
                <c:manualLayout>
                  <c:x val="-3.333333333333334E-2"/>
                  <c:y val="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4.6296296296296523E-2"/>
                </c:manualLayout>
              </c:layout>
              <c:showVal val="1"/>
            </c:dLbl>
            <c:dLbl>
              <c:idx val="2"/>
              <c:layout>
                <c:manualLayout>
                  <c:x val="-4.7222222222222332E-2"/>
                  <c:y val="4.6296296296296523E-2"/>
                </c:manualLayout>
              </c:layout>
              <c:showVal val="1"/>
            </c:dLbl>
            <c:dLbl>
              <c:idx val="3"/>
              <c:layout>
                <c:manualLayout>
                  <c:x val="-4.4444444444444502E-2"/>
                  <c:y val="4.1666666666666664E-2"/>
                </c:manualLayout>
              </c:layout>
              <c:showVal val="1"/>
            </c:dLbl>
            <c:showVal val="1"/>
          </c:dLbls>
          <c:cat>
            <c:strRef>
              <c:f>'ст кр продолжение'!$M$147:$Q$147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'ст кр продолжение'!$M$148:$Q$148</c:f>
              <c:numCache>
                <c:formatCode>0.0</c:formatCode>
                <c:ptCount val="5"/>
                <c:pt idx="0">
                  <c:v>73.170731707316605</c:v>
                </c:pt>
                <c:pt idx="1">
                  <c:v>68.627450980392197</c:v>
                </c:pt>
                <c:pt idx="2">
                  <c:v>55.813953488371993</c:v>
                </c:pt>
                <c:pt idx="3">
                  <c:v>57.777777777777779</c:v>
                </c:pt>
                <c:pt idx="4">
                  <c:v>46.341463414633822</c:v>
                </c:pt>
              </c:numCache>
            </c:numRef>
          </c:val>
        </c:ser>
        <c:ser>
          <c:idx val="1"/>
          <c:order val="1"/>
          <c:tx>
            <c:strRef>
              <c:f>'ст кр продолжение'!$L$149</c:f>
              <c:strCache>
                <c:ptCount val="1"/>
                <c:pt idx="0">
                  <c:v>высшее</c:v>
                </c:pt>
              </c:strCache>
            </c:strRef>
          </c:tx>
          <c:dLbls>
            <c:dLbl>
              <c:idx val="0"/>
              <c:layout>
                <c:manualLayout>
                  <c:x val="-2.5000000000000001E-2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1.9444444444444445E-2"/>
                  <c:y val="-4.6296296296296523E-2"/>
                </c:manualLayout>
              </c:layout>
              <c:showVal val="1"/>
            </c:dLbl>
            <c:dLbl>
              <c:idx val="2"/>
              <c:layout>
                <c:manualLayout>
                  <c:x val="-1.3888888888888987E-2"/>
                  <c:y val="-3.7037037037037056E-2"/>
                </c:manualLayout>
              </c:layout>
              <c:showVal val="1"/>
            </c:dLbl>
            <c:dLbl>
              <c:idx val="3"/>
              <c:layout>
                <c:manualLayout>
                  <c:x val="-1.6666666666666701E-2"/>
                  <c:y val="-4.6296296296296523E-2"/>
                </c:manualLayout>
              </c:layout>
              <c:showVal val="1"/>
            </c:dLbl>
            <c:showVal val="1"/>
          </c:dLbls>
          <c:cat>
            <c:strRef>
              <c:f>'ст кр продолжение'!$M$147:$Q$147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'ст кр продолжение'!$M$149:$Q$149</c:f>
              <c:numCache>
                <c:formatCode>0.0</c:formatCode>
                <c:ptCount val="5"/>
                <c:pt idx="0">
                  <c:v>76.339285714285708</c:v>
                </c:pt>
                <c:pt idx="1">
                  <c:v>75.641025641026047</c:v>
                </c:pt>
                <c:pt idx="2">
                  <c:v>74.806201550387598</c:v>
                </c:pt>
                <c:pt idx="3">
                  <c:v>68.367346938775512</c:v>
                </c:pt>
                <c:pt idx="4">
                  <c:v>65.243902439024382</c:v>
                </c:pt>
              </c:numCache>
            </c:numRef>
          </c:val>
        </c:ser>
        <c:marker val="1"/>
        <c:axId val="102735232"/>
        <c:axId val="102769792"/>
      </c:lineChart>
      <c:catAx>
        <c:axId val="102735232"/>
        <c:scaling>
          <c:orientation val="minMax"/>
        </c:scaling>
        <c:axPos val="b"/>
        <c:tickLblPos val="nextTo"/>
        <c:crossAx val="102769792"/>
        <c:crosses val="autoZero"/>
        <c:auto val="1"/>
        <c:lblAlgn val="ctr"/>
        <c:lblOffset val="100"/>
      </c:catAx>
      <c:valAx>
        <c:axId val="102769792"/>
        <c:scaling>
          <c:orientation val="minMax"/>
        </c:scaling>
        <c:axPos val="l"/>
        <c:majorGridlines/>
        <c:numFmt formatCode="0.0" sourceLinked="1"/>
        <c:tickLblPos val="nextTo"/>
        <c:crossAx val="102735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Лист1!$H$62</c:f>
              <c:strCache>
                <c:ptCount val="1"/>
                <c:pt idx="0">
                  <c:v>среднее</c:v>
                </c:pt>
              </c:strCache>
            </c:strRef>
          </c:tx>
          <c:dLbls>
            <c:showVal val="1"/>
          </c:dLbls>
          <c:cat>
            <c:strRef>
              <c:f>Лист1!$G$63:$G$65</c:f>
              <c:strCache>
                <c:ptCount val="3"/>
                <c:pt idx="0">
                  <c:v>платно</c:v>
                </c:pt>
                <c:pt idx="1">
                  <c:v>бесплатно</c:v>
                </c:pt>
                <c:pt idx="2">
                  <c:v>не знаю</c:v>
                </c:pt>
              </c:strCache>
            </c:strRef>
          </c:cat>
          <c:val>
            <c:numRef>
              <c:f>Лист1!$H$63:$H$65</c:f>
              <c:numCache>
                <c:formatCode>0.0</c:formatCode>
                <c:ptCount val="3"/>
                <c:pt idx="0">
                  <c:v>48.571428571428534</c:v>
                </c:pt>
                <c:pt idx="1">
                  <c:v>46.428571428571466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Лист1!$I$62</c:f>
              <c:strCache>
                <c:ptCount val="1"/>
                <c:pt idx="0">
                  <c:v>высшее</c:v>
                </c:pt>
              </c:strCache>
            </c:strRef>
          </c:tx>
          <c:dLbls>
            <c:showVal val="1"/>
          </c:dLbls>
          <c:cat>
            <c:strRef>
              <c:f>Лист1!$G$63:$G$65</c:f>
              <c:strCache>
                <c:ptCount val="3"/>
                <c:pt idx="0">
                  <c:v>платно</c:v>
                </c:pt>
                <c:pt idx="1">
                  <c:v>бесплатно</c:v>
                </c:pt>
                <c:pt idx="2">
                  <c:v>не знаю</c:v>
                </c:pt>
              </c:strCache>
            </c:strRef>
          </c:cat>
          <c:val>
            <c:numRef>
              <c:f>Лист1!$I$63:$I$65</c:f>
              <c:numCache>
                <c:formatCode>0.0</c:formatCode>
                <c:ptCount val="3"/>
                <c:pt idx="0">
                  <c:v>67.468354430379762</c:v>
                </c:pt>
                <c:pt idx="1">
                  <c:v>28.227848101265824</c:v>
                </c:pt>
                <c:pt idx="2">
                  <c:v>4.3037974683544302</c:v>
                </c:pt>
              </c:numCache>
            </c:numRef>
          </c:val>
        </c:ser>
        <c:axId val="102824576"/>
        <c:axId val="102838656"/>
      </c:barChart>
      <c:catAx>
        <c:axId val="102824576"/>
        <c:scaling>
          <c:orientation val="minMax"/>
        </c:scaling>
        <c:axPos val="b"/>
        <c:tickLblPos val="nextTo"/>
        <c:crossAx val="102838656"/>
        <c:crosses val="autoZero"/>
        <c:auto val="1"/>
        <c:lblAlgn val="ctr"/>
        <c:lblOffset val="100"/>
      </c:catAx>
      <c:valAx>
        <c:axId val="102838656"/>
        <c:scaling>
          <c:orientation val="minMax"/>
        </c:scaling>
        <c:axPos val="l"/>
        <c:majorGridlines/>
        <c:numFmt formatCode="0.0" sourceLinked="1"/>
        <c:tickLblPos val="nextTo"/>
        <c:crossAx val="102824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rotX val="0"/>
      <c:hPercent val="36"/>
      <c:rotY val="360"/>
      <c:depthPercent val="100"/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369774919614155E-2"/>
          <c:y val="3.4810126582278486E-2"/>
          <c:w val="0.95199684278893193"/>
          <c:h val="0.6510316731881117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Группа раннего возраста</c:v>
                </c:pt>
              </c:strCache>
            </c:strRef>
          </c:tx>
          <c:dLbls>
            <c:dLbl>
              <c:idx val="0"/>
              <c:layout>
                <c:manualLayout>
                  <c:x val="-1.5769465850823581E-3"/>
                  <c:y val="1.0994022384617701E-2"/>
                </c:manualLayout>
              </c:layout>
              <c:showVal val="1"/>
            </c:dLbl>
            <c:dLbl>
              <c:idx val="1"/>
              <c:layout>
                <c:manualLayout>
                  <c:x val="-3.0102289593271592E-3"/>
                  <c:y val="-6.5823131314924534E-3"/>
                </c:manualLayout>
              </c:layout>
              <c:showVal val="1"/>
            </c:dLbl>
            <c:dLbl>
              <c:idx val="2"/>
              <c:layout>
                <c:manualLayout>
                  <c:x val="-8.0932052011869482E-3"/>
                  <c:y val="2.1188470727497772E-3"/>
                </c:manualLayout>
              </c:layout>
              <c:showVal val="1"/>
            </c:dLbl>
            <c:dLbl>
              <c:idx val="3"/>
              <c:layout>
                <c:manualLayout>
                  <c:x val="-3.9710484711744549E-3"/>
                  <c:y val="2.0498420968995475E-3"/>
                </c:manualLayout>
              </c:layout>
              <c:showVal val="1"/>
            </c:dLbl>
            <c:dLbl>
              <c:idx val="4"/>
              <c:layout>
                <c:manualLayout>
                  <c:x val="-1.8788597570604811E-2"/>
                  <c:y val="-6.5823131314924534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Поведение</c:v>
                </c:pt>
                <c:pt idx="1">
                  <c:v>Аппетит</c:v>
                </c:pt>
                <c:pt idx="2">
                  <c:v>Физическое и психическое самочувствие</c:v>
                </c:pt>
                <c:pt idx="3">
                  <c:v>Успехи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73</c:v>
                </c:pt>
                <c:pt idx="1">
                  <c:v>54.1</c:v>
                </c:pt>
                <c:pt idx="2">
                  <c:v>24.3</c:v>
                </c:pt>
                <c:pt idx="3">
                  <c:v>54.1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Младшая группа</c:v>
                </c:pt>
              </c:strCache>
            </c:strRef>
          </c:tx>
          <c:dLbls>
            <c:dLbl>
              <c:idx val="0"/>
              <c:layout>
                <c:manualLayout>
                  <c:x val="-1.9561520443403895E-3"/>
                  <c:y val="1.0860397413456917E-2"/>
                </c:manualLayout>
              </c:layout>
              <c:showVal val="1"/>
            </c:dLbl>
            <c:dLbl>
              <c:idx val="1"/>
              <c:layout>
                <c:manualLayout>
                  <c:x val="-4.0667171509518934E-3"/>
                  <c:y val="-1.0925021050166654E-2"/>
                </c:manualLayout>
              </c:layout>
              <c:showVal val="1"/>
            </c:dLbl>
            <c:dLbl>
              <c:idx val="2"/>
              <c:layout>
                <c:manualLayout>
                  <c:x val="-8.4634982028526076E-4"/>
                  <c:y val="8.6618988828685885E-3"/>
                </c:manualLayout>
              </c:layout>
              <c:showVal val="1"/>
            </c:dLbl>
            <c:dLbl>
              <c:idx val="3"/>
              <c:layout>
                <c:manualLayout>
                  <c:x val="-4.762841390406552E-3"/>
                  <c:y val="1.3324072208383986E-2"/>
                </c:manualLayout>
              </c:layout>
              <c:showVal val="1"/>
            </c:dLbl>
            <c:dLbl>
              <c:idx val="4"/>
              <c:layout>
                <c:manualLayout>
                  <c:x val="-1.3414217595027594E-2"/>
                  <c:y val="3.2877412514165469E-2"/>
                </c:manualLayout>
              </c:layout>
              <c:showVal val="1"/>
            </c:dLbl>
            <c:dLbl>
              <c:idx val="5"/>
              <c:layout>
                <c:manualLayout>
                  <c:x val="-9.0273715479818831E-3"/>
                  <c:y val="5.3105345407193066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Поведение</c:v>
                </c:pt>
                <c:pt idx="1">
                  <c:v>Аппетит</c:v>
                </c:pt>
                <c:pt idx="2">
                  <c:v>Физическое и психическое самочувствие</c:v>
                </c:pt>
                <c:pt idx="3">
                  <c:v>Успехи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65.900000000000006</c:v>
                </c:pt>
                <c:pt idx="1">
                  <c:v>48.8</c:v>
                </c:pt>
                <c:pt idx="2">
                  <c:v>26.8</c:v>
                </c:pt>
                <c:pt idx="3">
                  <c:v>68.3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Средняя группа</c:v>
                </c:pt>
              </c:strCache>
            </c:strRef>
          </c:tx>
          <c:dLbls>
            <c:dLbl>
              <c:idx val="0"/>
              <c:layout>
                <c:manualLayout>
                  <c:x val="3.9637502892353252E-3"/>
                  <c:y val="3.2321930688247744E-3"/>
                </c:manualLayout>
              </c:layout>
              <c:showVal val="1"/>
            </c:dLbl>
            <c:dLbl>
              <c:idx val="3"/>
              <c:layout>
                <c:manualLayout>
                  <c:x val="-1.6379034548636161E-4"/>
                  <c:y val="1.6582881482179564E-2"/>
                </c:manualLayout>
              </c:layout>
              <c:showVal val="1"/>
            </c:dLbl>
            <c:dLbl>
              <c:idx val="4"/>
              <c:layout>
                <c:manualLayout>
                  <c:x val="-2.2509290995654806E-2"/>
                  <c:y val="4.7418251875152022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Поведение</c:v>
                </c:pt>
                <c:pt idx="1">
                  <c:v>Аппетит</c:v>
                </c:pt>
                <c:pt idx="2">
                  <c:v>Физическое и психическое самочувствие</c:v>
                </c:pt>
                <c:pt idx="3">
                  <c:v>Успехи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64.7</c:v>
                </c:pt>
                <c:pt idx="1">
                  <c:v>41.2</c:v>
                </c:pt>
                <c:pt idx="2">
                  <c:v>33.299999999999997</c:v>
                </c:pt>
                <c:pt idx="3">
                  <c:v>76.5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Старшая група</c:v>
                </c:pt>
              </c:strCache>
            </c:strRef>
          </c:tx>
          <c:dLbls>
            <c:dLbl>
              <c:idx val="3"/>
              <c:layout>
                <c:manualLayout>
                  <c:x val="-9.1168649498948786E-3"/>
                  <c:y val="2.5038948379940609E-3"/>
                </c:manualLayout>
              </c:layout>
              <c:showVal val="1"/>
            </c:dLbl>
            <c:dLbl>
              <c:idx val="4"/>
              <c:layout>
                <c:manualLayout>
                  <c:x val="-9.0963258110732265E-3"/>
                  <c:y val="1.8126505071244731E-19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Поведение</c:v>
                </c:pt>
                <c:pt idx="1">
                  <c:v>Аппетит</c:v>
                </c:pt>
                <c:pt idx="2">
                  <c:v>Физическое и психическое самочувствие</c:v>
                </c:pt>
                <c:pt idx="3">
                  <c:v>Успехи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57.1</c:v>
                </c:pt>
                <c:pt idx="1">
                  <c:v>30.4</c:v>
                </c:pt>
                <c:pt idx="2">
                  <c:v>35.700000000000003</c:v>
                </c:pt>
                <c:pt idx="3">
                  <c:v>78.599999999999994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Подготовительная группа</c:v>
                </c:pt>
              </c:strCache>
            </c:strRef>
          </c:tx>
          <c:dLbls>
            <c:dLbl>
              <c:idx val="2"/>
              <c:layout>
                <c:manualLayout>
                  <c:x val="2.3764555386381306E-3"/>
                  <c:y val="6.4837075308876134E-3"/>
                </c:manualLayout>
              </c:layout>
              <c:showVal val="1"/>
            </c:dLbl>
            <c:dLbl>
              <c:idx val="3"/>
              <c:layout>
                <c:manualLayout>
                  <c:x val="-6.5010748407393184E-3"/>
                  <c:y val="-1.1847135536574021E-2"/>
                </c:manualLayout>
              </c:layout>
              <c:showVal val="1"/>
            </c:dLbl>
            <c:dLbl>
              <c:idx val="4"/>
              <c:layout>
                <c:manualLayout>
                  <c:x val="2.5216960916918052E-2"/>
                  <c:y val="9.4936708860759566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Поведение</c:v>
                </c:pt>
                <c:pt idx="1">
                  <c:v>Аппетит</c:v>
                </c:pt>
                <c:pt idx="2">
                  <c:v>Физическое и психическое самочувствие</c:v>
                </c:pt>
                <c:pt idx="3">
                  <c:v>Успехи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51.1</c:v>
                </c:pt>
                <c:pt idx="1">
                  <c:v>19.100000000000001</c:v>
                </c:pt>
                <c:pt idx="2">
                  <c:v>46.8</c:v>
                </c:pt>
                <c:pt idx="3">
                  <c:v>78.7</c:v>
                </c:pt>
              </c:numCache>
            </c:numRef>
          </c:val>
        </c:ser>
        <c:gapDepth val="0"/>
        <c:shape val="box"/>
        <c:axId val="78827904"/>
        <c:axId val="78829440"/>
        <c:axId val="0"/>
      </c:bar3DChart>
      <c:catAx>
        <c:axId val="7882790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8829440"/>
        <c:crosses val="autoZero"/>
        <c:auto val="1"/>
        <c:lblAlgn val="ctr"/>
        <c:lblOffset val="100"/>
        <c:tickLblSkip val="1"/>
        <c:tickMarkSkip val="1"/>
      </c:catAx>
      <c:valAx>
        <c:axId val="78829440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8827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009760589257287E-2"/>
          <c:y val="0.83797980773876579"/>
          <c:w val="0.94299110128542163"/>
          <c:h val="0.1415702945107324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otX val="0"/>
      <c:hPercent val="56"/>
      <c:rotY val="0"/>
      <c:depthPercent val="20"/>
      <c:rAngAx val="1"/>
    </c:view3D>
    <c:plotArea>
      <c:layout>
        <c:manualLayout>
          <c:layoutTarget val="inner"/>
          <c:xMode val="edge"/>
          <c:yMode val="edge"/>
          <c:x val="3.7288135593221604E-2"/>
          <c:y val="0.12340425531914893"/>
          <c:w val="0.864995170637477"/>
          <c:h val="0.65143173031974533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Малообеспеченные</c:v>
                </c:pt>
              </c:strCache>
            </c:strRef>
          </c:tx>
          <c:dLbls>
            <c:dLbl>
              <c:idx val="0"/>
              <c:layout>
                <c:manualLayout>
                  <c:x val="-1.011074871450302E-2"/>
                  <c:y val="1.2828850377383969E-2"/>
                </c:manualLayout>
              </c:layout>
              <c:showVal val="1"/>
            </c:dLbl>
            <c:dLbl>
              <c:idx val="1"/>
              <c:layout>
                <c:manualLayout>
                  <c:x val="-7.3591785884263294E-3"/>
                  <c:y val="1.9815069455734885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Ответ  «родитель»</c:v>
                </c:pt>
                <c:pt idx="1">
                  <c:v>Ответ «воспитатель»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56.6</c:v>
                </c:pt>
                <c:pt idx="1">
                  <c:v>38.300000000000004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Среднеобеспеченные</c:v>
                </c:pt>
              </c:strCache>
            </c:strRef>
          </c:tx>
          <c:dLbls>
            <c:dLbl>
              <c:idx val="0"/>
              <c:layout>
                <c:manualLayout>
                  <c:x val="6.6567046483197549E-3"/>
                  <c:y val="3.2886760009148711E-2"/>
                </c:manualLayout>
              </c:layout>
              <c:showVal val="1"/>
            </c:dLbl>
            <c:dLbl>
              <c:idx val="1"/>
              <c:layout>
                <c:manualLayout>
                  <c:x val="-9.0096773892512846E-3"/>
                  <c:y val="-9.1276905313687345E-3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Ответ  «родитель»</c:v>
                </c:pt>
                <c:pt idx="1">
                  <c:v>Ответ «воспитатель»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53.3</c:v>
                </c:pt>
                <c:pt idx="1">
                  <c:v>43.3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Высокообеспеченные</c:v>
                </c:pt>
              </c:strCache>
            </c:strRef>
          </c:tx>
          <c:dLbls>
            <c:dLbl>
              <c:idx val="0"/>
              <c:layout>
                <c:manualLayout>
                  <c:x val="1.2455089261550811E-2"/>
                  <c:y val="2.6458556654440836E-2"/>
                </c:manualLayout>
              </c:layout>
              <c:showVal val="1"/>
            </c:dLbl>
            <c:dLbl>
              <c:idx val="1"/>
              <c:layout>
                <c:manualLayout>
                  <c:x val="5.8786406860961036E-3"/>
                  <c:y val="9.2313712306382316E-5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Ответ  «родитель»</c:v>
                </c:pt>
                <c:pt idx="1">
                  <c:v>Ответ «воспитатель»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gapWidth val="90"/>
        <c:gapDepth val="0"/>
        <c:shape val="box"/>
        <c:axId val="79078912"/>
        <c:axId val="79080448"/>
        <c:axId val="0"/>
      </c:bar3DChart>
      <c:catAx>
        <c:axId val="7907891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9080448"/>
        <c:crosses val="autoZero"/>
        <c:auto val="1"/>
        <c:lblAlgn val="ctr"/>
        <c:lblOffset val="100"/>
        <c:tickLblSkip val="1"/>
        <c:tickMarkSkip val="1"/>
      </c:catAx>
      <c:valAx>
        <c:axId val="7908044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907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45355413085473"/>
          <c:y val="0.13056156709496308"/>
          <c:w val="0.29186579038233651"/>
          <c:h val="0.6707472579689692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451371143946975E-2"/>
          <c:y val="4.5841926958979762E-2"/>
          <c:w val="0.87214209995185721"/>
          <c:h val="0.60182608195016885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в53!$L$3:$L$8</c:f>
              <c:strCache>
                <c:ptCount val="6"/>
                <c:pt idx="0">
                  <c:v>помогают мне заниматься</c:v>
                </c:pt>
                <c:pt idx="1">
                  <c:v>усиливают контроль за выполнением д/з</c:v>
                </c:pt>
                <c:pt idx="2">
                  <c:v>они не интересуются моими оценками</c:v>
                </c:pt>
                <c:pt idx="3">
                  <c:v>они мне доверяют, считают, что сам(а) могу справиться</c:v>
                </c:pt>
                <c:pt idx="4">
                  <c:v>наказывают, ругают</c:v>
                </c:pt>
                <c:pt idx="5">
                  <c:v>они знают, но это их не волнует</c:v>
                </c:pt>
              </c:strCache>
            </c:strRef>
          </c:cat>
          <c:val>
            <c:numRef>
              <c:f>в53!$M$3:$M$8</c:f>
              <c:numCache>
                <c:formatCode>0.0</c:formatCode>
                <c:ptCount val="6"/>
                <c:pt idx="0">
                  <c:v>35.348677430436183</c:v>
                </c:pt>
                <c:pt idx="1">
                  <c:v>22.741326004809299</c:v>
                </c:pt>
                <c:pt idx="2">
                  <c:v>22.397801442803203</c:v>
                </c:pt>
                <c:pt idx="3">
                  <c:v>15.218138096873918</c:v>
                </c:pt>
                <c:pt idx="4">
                  <c:v>2.9199587770525595</c:v>
                </c:pt>
                <c:pt idx="5">
                  <c:v>1.3740982480247337</c:v>
                </c:pt>
              </c:numCache>
            </c:numRef>
          </c:val>
        </c:ser>
        <c:axId val="83602816"/>
        <c:axId val="89657728"/>
      </c:barChart>
      <c:catAx>
        <c:axId val="8360281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89657728"/>
        <c:crosses val="autoZero"/>
        <c:auto val="1"/>
        <c:lblAlgn val="ctr"/>
        <c:lblOffset val="100"/>
      </c:catAx>
      <c:valAx>
        <c:axId val="89657728"/>
        <c:scaling>
          <c:orientation val="minMax"/>
        </c:scaling>
        <c:axPos val="l"/>
        <c:numFmt formatCode="0.0" sourceLinked="1"/>
        <c:tickLblPos val="nextTo"/>
        <c:crossAx val="83602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в53!$R$71</c:f>
              <c:strCache>
                <c:ptCount val="1"/>
                <c:pt idx="0">
                  <c:v>помогают мне заниматься</c:v>
                </c:pt>
              </c:strCache>
            </c:strRef>
          </c:tx>
          <c:dLbls>
            <c:dLbl>
              <c:idx val="1"/>
              <c:layout>
                <c:manualLayout>
                  <c:x val="-1.8713319315534563E-2"/>
                  <c:y val="-5.9523809523809507E-2"/>
                </c:manualLayout>
              </c:layout>
              <c:showVal val="1"/>
            </c:dLbl>
            <c:dLbl>
              <c:idx val="3"/>
              <c:layout>
                <c:manualLayout>
                  <c:x val="-2.8069978973301841E-2"/>
                  <c:y val="7.7380952380952384E-2"/>
                </c:manualLayout>
              </c:layout>
              <c:showVal val="1"/>
            </c:dLbl>
            <c:showVal val="1"/>
          </c:dLbls>
          <c:cat>
            <c:strRef>
              <c:f>в53!$S$70:$W$70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в53!$S$71:$W$71</c:f>
              <c:numCache>
                <c:formatCode>0.0</c:formatCode>
                <c:ptCount val="5"/>
                <c:pt idx="0">
                  <c:v>54.084967320261363</c:v>
                </c:pt>
                <c:pt idx="1">
                  <c:v>40.261865793780615</c:v>
                </c:pt>
                <c:pt idx="2">
                  <c:v>36.057692307692164</c:v>
                </c:pt>
                <c:pt idx="3">
                  <c:v>24.955116696588831</c:v>
                </c:pt>
                <c:pt idx="4">
                  <c:v>17.425742574257331</c:v>
                </c:pt>
              </c:numCache>
            </c:numRef>
          </c:val>
        </c:ser>
        <c:ser>
          <c:idx val="1"/>
          <c:order val="1"/>
          <c:tx>
            <c:strRef>
              <c:f>в53!$R$72</c:f>
              <c:strCache>
                <c:ptCount val="1"/>
                <c:pt idx="0">
                  <c:v>они не интересуются моими оценками</c:v>
                </c:pt>
              </c:strCache>
            </c:strRef>
          </c:tx>
          <c:dLbls>
            <c:dLbl>
              <c:idx val="3"/>
              <c:layout>
                <c:manualLayout>
                  <c:x val="-2.8069978973301841E-2"/>
                  <c:y val="-7.142857142857148E-2"/>
                </c:manualLayout>
              </c:layout>
              <c:showVal val="1"/>
            </c:dLbl>
            <c:showVal val="1"/>
          </c:dLbls>
          <c:cat>
            <c:strRef>
              <c:f>в53!$S$70:$W$70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в53!$S$72:$W$72</c:f>
              <c:numCache>
                <c:formatCode>0.0</c:formatCode>
                <c:ptCount val="5"/>
                <c:pt idx="0">
                  <c:v>10.620915032679738</c:v>
                </c:pt>
                <c:pt idx="1">
                  <c:v>15.875613747954173</c:v>
                </c:pt>
                <c:pt idx="2">
                  <c:v>19.551282051282051</c:v>
                </c:pt>
                <c:pt idx="3">
                  <c:v>28.366247755834827</c:v>
                </c:pt>
                <c:pt idx="4">
                  <c:v>41.386138613861384</c:v>
                </c:pt>
              </c:numCache>
            </c:numRef>
          </c:val>
        </c:ser>
        <c:marker val="1"/>
        <c:axId val="90578304"/>
        <c:axId val="90584192"/>
      </c:lineChart>
      <c:catAx>
        <c:axId val="90578304"/>
        <c:scaling>
          <c:orientation val="minMax"/>
        </c:scaling>
        <c:axPos val="b"/>
        <c:tickLblPos val="nextTo"/>
        <c:crossAx val="90584192"/>
        <c:crosses val="autoZero"/>
        <c:auto val="1"/>
        <c:lblAlgn val="ctr"/>
        <c:lblOffset val="100"/>
      </c:catAx>
      <c:valAx>
        <c:axId val="90584192"/>
        <c:scaling>
          <c:orientation val="minMax"/>
        </c:scaling>
        <c:axPos val="l"/>
        <c:numFmt formatCode="0.0" sourceLinked="1"/>
        <c:tickLblPos val="nextTo"/>
        <c:crossAx val="90578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в53!$R$75</c:f>
              <c:strCache>
                <c:ptCount val="1"/>
                <c:pt idx="0">
                  <c:v>усиливают контроль за выполнением д/з</c:v>
                </c:pt>
              </c:strCache>
            </c:strRef>
          </c:tx>
          <c:dLbls>
            <c:dLbl>
              <c:idx val="0"/>
              <c:layout>
                <c:manualLayout>
                  <c:x val="-6.1111111111111102E-2"/>
                  <c:y val="-4.6296296296296495E-2"/>
                </c:manualLayout>
              </c:layout>
              <c:showVal val="1"/>
            </c:dLbl>
            <c:dLbl>
              <c:idx val="1"/>
              <c:layout>
                <c:manualLayout>
                  <c:x val="-5.8333333333333647E-2"/>
                  <c:y val="-4.6296296296296516E-2"/>
                </c:manualLayout>
              </c:layout>
              <c:showVal val="1"/>
            </c:dLbl>
            <c:dLbl>
              <c:idx val="2"/>
              <c:layout>
                <c:manualLayout>
                  <c:x val="-3.0555555555555582E-2"/>
                  <c:y val="-5.0925925925925923E-2"/>
                </c:manualLayout>
              </c:layout>
              <c:showVal val="1"/>
            </c:dLbl>
            <c:showVal val="1"/>
          </c:dLbls>
          <c:cat>
            <c:strRef>
              <c:f>в53!$S$74:$W$74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в53!$S$75:$W$75</c:f>
              <c:numCache>
                <c:formatCode>0.0</c:formatCode>
                <c:ptCount val="5"/>
                <c:pt idx="0">
                  <c:v>18.627450980392158</c:v>
                </c:pt>
                <c:pt idx="1">
                  <c:v>21.93126022913259</c:v>
                </c:pt>
                <c:pt idx="2">
                  <c:v>26.442307692307644</c:v>
                </c:pt>
                <c:pt idx="3">
                  <c:v>25.314183123877935</c:v>
                </c:pt>
                <c:pt idx="4">
                  <c:v>21.188118811881189</c:v>
                </c:pt>
              </c:numCache>
            </c:numRef>
          </c:val>
        </c:ser>
        <c:ser>
          <c:idx val="1"/>
          <c:order val="1"/>
          <c:tx>
            <c:strRef>
              <c:f>в53!$R$76</c:f>
              <c:strCache>
                <c:ptCount val="1"/>
                <c:pt idx="0">
                  <c:v>наказывают, ругают</c:v>
                </c:pt>
              </c:strCache>
            </c:strRef>
          </c:tx>
          <c:dLbls>
            <c:dLbl>
              <c:idx val="0"/>
              <c:layout>
                <c:manualLayout>
                  <c:x val="-3.333333333333334E-2"/>
                  <c:y val="-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2.5000000000000001E-2"/>
                  <c:y val="-5.0925925925925923E-2"/>
                </c:manualLayout>
              </c:layout>
              <c:showVal val="1"/>
            </c:dLbl>
            <c:dLbl>
              <c:idx val="2"/>
              <c:layout>
                <c:manualLayout>
                  <c:x val="-3.333333333333334E-2"/>
                  <c:y val="-6.0185185185185085E-2"/>
                </c:manualLayout>
              </c:layout>
              <c:showVal val="1"/>
            </c:dLbl>
            <c:dLbl>
              <c:idx val="3"/>
              <c:layout>
                <c:manualLayout>
                  <c:x val="-1.6666666666666701E-2"/>
                  <c:y val="-4.1666666666666664E-2"/>
                </c:manualLayout>
              </c:layout>
              <c:showVal val="1"/>
            </c:dLbl>
            <c:showVal val="1"/>
          </c:dLbls>
          <c:cat>
            <c:strRef>
              <c:f>в53!$S$74:$W$74</c:f>
              <c:strCache>
                <c:ptCount val="5"/>
                <c:pt idx="0">
                  <c:v>5-й класс</c:v>
                </c:pt>
                <c:pt idx="1">
                  <c:v>6-й класс</c:v>
                </c:pt>
                <c:pt idx="2">
                  <c:v>7-й класс</c:v>
                </c:pt>
                <c:pt idx="3">
                  <c:v>8-й класс</c:v>
                </c:pt>
                <c:pt idx="4">
                  <c:v>9-й класс</c:v>
                </c:pt>
              </c:strCache>
            </c:strRef>
          </c:cat>
          <c:val>
            <c:numRef>
              <c:f>в53!$S$76:$W$76</c:f>
              <c:numCache>
                <c:formatCode>0.0</c:formatCode>
                <c:ptCount val="5"/>
                <c:pt idx="0">
                  <c:v>1.6339869281045751</c:v>
                </c:pt>
                <c:pt idx="1">
                  <c:v>2.1276595744680837</c:v>
                </c:pt>
                <c:pt idx="2">
                  <c:v>2.0833333333333379</c:v>
                </c:pt>
                <c:pt idx="3">
                  <c:v>5.9245960502692867</c:v>
                </c:pt>
                <c:pt idx="4">
                  <c:v>3.1683168316831685</c:v>
                </c:pt>
              </c:numCache>
            </c:numRef>
          </c:val>
        </c:ser>
        <c:marker val="1"/>
        <c:axId val="102204928"/>
        <c:axId val="102206464"/>
      </c:lineChart>
      <c:catAx>
        <c:axId val="102204928"/>
        <c:scaling>
          <c:orientation val="minMax"/>
        </c:scaling>
        <c:axPos val="b"/>
        <c:tickLblPos val="nextTo"/>
        <c:crossAx val="102206464"/>
        <c:crosses val="autoZero"/>
        <c:auto val="1"/>
        <c:lblAlgn val="ctr"/>
        <c:lblOffset val="100"/>
      </c:catAx>
      <c:valAx>
        <c:axId val="102206464"/>
        <c:scaling>
          <c:orientation val="minMax"/>
        </c:scaling>
        <c:axPos val="l"/>
        <c:numFmt formatCode="0.0" sourceLinked="1"/>
        <c:tickLblPos val="nextTo"/>
        <c:crossAx val="102204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цели!$D$14</c:f>
              <c:strCache>
                <c:ptCount val="1"/>
                <c:pt idx="0">
                  <c:v>троечники</c:v>
                </c:pt>
              </c:strCache>
            </c:strRef>
          </c:tx>
          <c:dLbls>
            <c:dLbl>
              <c:idx val="0"/>
              <c:layout>
                <c:manualLayout>
                  <c:x val="-1.3888888888888907E-2"/>
                  <c:y val="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8.3333333333333367E-3"/>
                  <c:y val="3.2407407407407447E-2"/>
                </c:manualLayout>
              </c:layout>
              <c:showVal val="1"/>
            </c:dLbl>
            <c:dLbl>
              <c:idx val="2"/>
              <c:layout>
                <c:manualLayout>
                  <c:x val="-2.2222222222222282E-2"/>
                  <c:y val="6.9444444444444434E-2"/>
                </c:manualLayout>
              </c:layout>
              <c:showVal val="1"/>
            </c:dLbl>
            <c:dLbl>
              <c:idx val="3"/>
              <c:layout>
                <c:manualLayout>
                  <c:x val="-3.888888888888889E-2"/>
                  <c:y val="-5.0925925925925986E-2"/>
                </c:manualLayout>
              </c:layout>
              <c:showVal val="1"/>
            </c:dLbl>
            <c:dLbl>
              <c:idx val="4"/>
              <c:layout>
                <c:manualLayout>
                  <c:x val="-2.7777777777777832E-2"/>
                  <c:y val="-5.0925925925925902E-2"/>
                </c:manualLayout>
              </c:layout>
              <c:showVal val="1"/>
            </c:dLbl>
            <c:showVal val="1"/>
          </c:dLbls>
          <c:cat>
            <c:strRef>
              <c:f>цели!$E$13:$I$13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</c:strCache>
            </c:strRef>
          </c:cat>
          <c:val>
            <c:numRef>
              <c:f>цели!$E$14:$I$14</c:f>
              <c:numCache>
                <c:formatCode>General</c:formatCode>
                <c:ptCount val="5"/>
                <c:pt idx="0">
                  <c:v>35.300000000000004</c:v>
                </c:pt>
                <c:pt idx="1">
                  <c:v>38.700000000000003</c:v>
                </c:pt>
                <c:pt idx="2">
                  <c:v>47.4</c:v>
                </c:pt>
                <c:pt idx="3">
                  <c:v>51.7</c:v>
                </c:pt>
                <c:pt idx="4">
                  <c:v>57.6</c:v>
                </c:pt>
              </c:numCache>
            </c:numRef>
          </c:val>
        </c:ser>
        <c:ser>
          <c:idx val="1"/>
          <c:order val="1"/>
          <c:tx>
            <c:strRef>
              <c:f>цели!$D$15</c:f>
              <c:strCache>
                <c:ptCount val="1"/>
                <c:pt idx="0">
                  <c:v>хорошисты</c:v>
                </c:pt>
              </c:strCache>
            </c:strRef>
          </c:tx>
          <c:dLbls>
            <c:dLbl>
              <c:idx val="0"/>
              <c:layout>
                <c:manualLayout>
                  <c:x val="-3.888888888888889E-2"/>
                  <c:y val="-5.555555555555549E-2"/>
                </c:manualLayout>
              </c:layout>
              <c:showVal val="1"/>
            </c:dLbl>
            <c:dLbl>
              <c:idx val="1"/>
              <c:layout>
                <c:manualLayout>
                  <c:x val="-2.5000000000000001E-2"/>
                  <c:y val="-5.555555555555549E-2"/>
                </c:manualLayout>
              </c:layout>
              <c:showVal val="1"/>
            </c:dLbl>
            <c:dLbl>
              <c:idx val="2"/>
              <c:layout>
                <c:manualLayout>
                  <c:x val="-4.7222222222222325E-2"/>
                  <c:y val="-6.4814814814814894E-2"/>
                </c:manualLayout>
              </c:layout>
              <c:showVal val="1"/>
            </c:dLbl>
            <c:dLbl>
              <c:idx val="3"/>
              <c:layout>
                <c:manualLayout>
                  <c:x val="-8.3333333333333367E-3"/>
                  <c:y val="-3.2407407407407447E-2"/>
                </c:manualLayout>
              </c:layout>
              <c:showVal val="1"/>
            </c:dLbl>
            <c:dLbl>
              <c:idx val="4"/>
              <c:layout>
                <c:manualLayout>
                  <c:x val="-2.7777777777777848E-3"/>
                  <c:y val="-1.3888888888888867E-2"/>
                </c:manualLayout>
              </c:layout>
              <c:showVal val="1"/>
            </c:dLbl>
            <c:showVal val="1"/>
          </c:dLbls>
          <c:cat>
            <c:strRef>
              <c:f>цели!$E$13:$I$13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</c:strCache>
            </c:strRef>
          </c:cat>
          <c:val>
            <c:numRef>
              <c:f>цели!$E$15:$I$15</c:f>
              <c:numCache>
                <c:formatCode>General</c:formatCode>
                <c:ptCount val="5"/>
                <c:pt idx="0">
                  <c:v>56.7</c:v>
                </c:pt>
                <c:pt idx="1">
                  <c:v>54.6</c:v>
                </c:pt>
                <c:pt idx="2">
                  <c:v>46.9</c:v>
                </c:pt>
                <c:pt idx="3">
                  <c:v>42.1</c:v>
                </c:pt>
                <c:pt idx="4">
                  <c:v>39.300000000000004</c:v>
                </c:pt>
              </c:numCache>
            </c:numRef>
          </c:val>
        </c:ser>
        <c:ser>
          <c:idx val="2"/>
          <c:order val="2"/>
          <c:tx>
            <c:strRef>
              <c:f>цели!$D$16</c:f>
              <c:strCache>
                <c:ptCount val="1"/>
                <c:pt idx="0">
                  <c:v>отличники</c:v>
                </c:pt>
              </c:strCache>
            </c:strRef>
          </c:tx>
          <c:dLbls>
            <c:dLbl>
              <c:idx val="0"/>
              <c:layout>
                <c:manualLayout>
                  <c:x val="-3.0555555555555575E-2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2.7777777777777832E-2"/>
                  <c:y val="-3.2407407407407447E-2"/>
                </c:manualLayout>
              </c:layout>
              <c:showVal val="1"/>
            </c:dLbl>
            <c:dLbl>
              <c:idx val="2"/>
              <c:layout>
                <c:manualLayout>
                  <c:x val="-3.333333333333338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-3.333333333333334E-2"/>
                  <c:y val="-4.1666666666666761E-2"/>
                </c:manualLayout>
              </c:layout>
              <c:showVal val="1"/>
            </c:dLbl>
            <c:dLbl>
              <c:idx val="4"/>
              <c:layout>
                <c:manualLayout>
                  <c:x val="-3.333333333333334E-2"/>
                  <c:y val="-4.1666666666666567E-2"/>
                </c:manualLayout>
              </c:layout>
              <c:showVal val="1"/>
            </c:dLbl>
            <c:showVal val="1"/>
          </c:dLbls>
          <c:cat>
            <c:strRef>
              <c:f>цели!$E$13:$I$13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9 класс</c:v>
                </c:pt>
              </c:strCache>
            </c:strRef>
          </c:cat>
          <c:val>
            <c:numRef>
              <c:f>цели!$E$16:$I$16</c:f>
              <c:numCache>
                <c:formatCode>General</c:formatCode>
                <c:ptCount val="5"/>
                <c:pt idx="0">
                  <c:v>8.1</c:v>
                </c:pt>
                <c:pt idx="1">
                  <c:v>6.8</c:v>
                </c:pt>
                <c:pt idx="2">
                  <c:v>5.6</c:v>
                </c:pt>
                <c:pt idx="3">
                  <c:v>6.3</c:v>
                </c:pt>
                <c:pt idx="4">
                  <c:v>3.1</c:v>
                </c:pt>
              </c:numCache>
            </c:numRef>
          </c:val>
        </c:ser>
        <c:marker val="1"/>
        <c:axId val="102402304"/>
        <c:axId val="107030784"/>
      </c:lineChart>
      <c:catAx>
        <c:axId val="102402304"/>
        <c:scaling>
          <c:orientation val="minMax"/>
        </c:scaling>
        <c:axPos val="b"/>
        <c:tickLblPos val="nextTo"/>
        <c:crossAx val="107030784"/>
        <c:crosses val="autoZero"/>
        <c:auto val="1"/>
        <c:lblAlgn val="ctr"/>
        <c:lblOffset val="100"/>
      </c:catAx>
      <c:valAx>
        <c:axId val="107030784"/>
        <c:scaling>
          <c:orientation val="minMax"/>
        </c:scaling>
        <c:axPos val="l"/>
        <c:numFmt formatCode="General" sourceLinked="1"/>
        <c:tickLblPos val="nextTo"/>
        <c:crossAx val="102402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в53!$I$42</c:f>
              <c:strCache>
                <c:ptCount val="1"/>
                <c:pt idx="0">
                  <c:v>усиливают контроль над выполнением д/з</c:v>
                </c:pt>
              </c:strCache>
            </c:strRef>
          </c:tx>
          <c:dLbls>
            <c:showVal val="1"/>
          </c:dLbls>
          <c:cat>
            <c:strRef>
              <c:f>в53!$J$41:$L$41</c:f>
              <c:strCache>
                <c:ptCount val="3"/>
                <c:pt idx="0">
                  <c:v>троечники</c:v>
                </c:pt>
                <c:pt idx="1">
                  <c:v>хорошисты</c:v>
                </c:pt>
                <c:pt idx="2">
                  <c:v>отличники</c:v>
                </c:pt>
              </c:strCache>
            </c:strRef>
          </c:cat>
          <c:val>
            <c:numRef>
              <c:f>в53!$J$42:$L$42</c:f>
              <c:numCache>
                <c:formatCode>0.0</c:formatCode>
                <c:ptCount val="3"/>
                <c:pt idx="0">
                  <c:v>24.478764478764479</c:v>
                </c:pt>
                <c:pt idx="1">
                  <c:v>22.454672245467176</c:v>
                </c:pt>
                <c:pt idx="2">
                  <c:v>12.707182320441989</c:v>
                </c:pt>
              </c:numCache>
            </c:numRef>
          </c:val>
        </c:ser>
        <c:ser>
          <c:idx val="1"/>
          <c:order val="1"/>
          <c:tx>
            <c:strRef>
              <c:f>в53!$I$43</c:f>
              <c:strCache>
                <c:ptCount val="1"/>
                <c:pt idx="0">
                  <c:v>они мне доверяют, считают, что сам могу справиться</c:v>
                </c:pt>
              </c:strCache>
            </c:strRef>
          </c:tx>
          <c:dLbls>
            <c:showVal val="1"/>
          </c:dLbls>
          <c:cat>
            <c:strRef>
              <c:f>в53!$J$41:$L$41</c:f>
              <c:strCache>
                <c:ptCount val="3"/>
                <c:pt idx="0">
                  <c:v>троечники</c:v>
                </c:pt>
                <c:pt idx="1">
                  <c:v>хорошисты</c:v>
                </c:pt>
                <c:pt idx="2">
                  <c:v>отличники</c:v>
                </c:pt>
              </c:strCache>
            </c:strRef>
          </c:cat>
          <c:val>
            <c:numRef>
              <c:f>в53!$J$43:$L$43</c:f>
              <c:numCache>
                <c:formatCode>0.0</c:formatCode>
                <c:ptCount val="3"/>
                <c:pt idx="0">
                  <c:v>18.301158301158331</c:v>
                </c:pt>
                <c:pt idx="1">
                  <c:v>13.040446304044657</c:v>
                </c:pt>
                <c:pt idx="2">
                  <c:v>10.497237569060774</c:v>
                </c:pt>
              </c:numCache>
            </c:numRef>
          </c:val>
        </c:ser>
        <c:ser>
          <c:idx val="2"/>
          <c:order val="2"/>
          <c:tx>
            <c:strRef>
              <c:f>в53!$I$44</c:f>
              <c:strCache>
                <c:ptCount val="1"/>
                <c:pt idx="0">
                  <c:v>они не интересуются моими оценками</c:v>
                </c:pt>
              </c:strCache>
            </c:strRef>
          </c:tx>
          <c:dLbls>
            <c:showVal val="1"/>
          </c:dLbls>
          <c:cat>
            <c:strRef>
              <c:f>в53!$J$41:$L$41</c:f>
              <c:strCache>
                <c:ptCount val="3"/>
                <c:pt idx="0">
                  <c:v>троечники</c:v>
                </c:pt>
                <c:pt idx="1">
                  <c:v>хорошисты</c:v>
                </c:pt>
                <c:pt idx="2">
                  <c:v>отличники</c:v>
                </c:pt>
              </c:strCache>
            </c:strRef>
          </c:cat>
          <c:val>
            <c:numRef>
              <c:f>в53!$J$44:$L$44</c:f>
              <c:numCache>
                <c:formatCode>0.0</c:formatCode>
                <c:ptCount val="3"/>
                <c:pt idx="0">
                  <c:v>18.378378378378379</c:v>
                </c:pt>
                <c:pt idx="1">
                  <c:v>24.686192468619247</c:v>
                </c:pt>
                <c:pt idx="2">
                  <c:v>33.149171270718234</c:v>
                </c:pt>
              </c:numCache>
            </c:numRef>
          </c:val>
        </c:ser>
        <c:axId val="102226560"/>
        <c:axId val="102334848"/>
      </c:barChart>
      <c:catAx>
        <c:axId val="102226560"/>
        <c:scaling>
          <c:orientation val="minMax"/>
        </c:scaling>
        <c:axPos val="b"/>
        <c:tickLblPos val="nextTo"/>
        <c:crossAx val="102334848"/>
        <c:crosses val="autoZero"/>
        <c:auto val="1"/>
        <c:lblAlgn val="ctr"/>
        <c:lblOffset val="100"/>
      </c:catAx>
      <c:valAx>
        <c:axId val="102334848"/>
        <c:scaling>
          <c:orientation val="minMax"/>
        </c:scaling>
        <c:axPos val="l"/>
        <c:numFmt formatCode="0.0" sourceLinked="1"/>
        <c:tickLblPos val="nextTo"/>
        <c:crossAx val="10222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3584629306013"/>
          <c:y val="0.21823962260363669"/>
          <c:w val="0.32408055341771896"/>
          <c:h val="0.5920993287171972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в53!$N$52</c:f>
              <c:strCache>
                <c:ptCount val="1"/>
                <c:pt idx="0">
                  <c:v>среднее</c:v>
                </c:pt>
              </c:strCache>
            </c:strRef>
          </c:tx>
          <c:dLbls>
            <c:showVal val="1"/>
          </c:dLbls>
          <c:cat>
            <c:strRef>
              <c:f>в53!$M$53:$M$55</c:f>
              <c:strCache>
                <c:ptCount val="3"/>
                <c:pt idx="0">
                  <c:v>помогают мне заниматься</c:v>
                </c:pt>
                <c:pt idx="1">
                  <c:v>они мне доверяют, считают, что сам(а) могу справиться</c:v>
                </c:pt>
                <c:pt idx="2">
                  <c:v>они не интересуются моими оценками</c:v>
                </c:pt>
              </c:strCache>
            </c:strRef>
          </c:cat>
          <c:val>
            <c:numRef>
              <c:f>в53!$N$53:$N$55</c:f>
              <c:numCache>
                <c:formatCode>0.0</c:formatCode>
                <c:ptCount val="3"/>
                <c:pt idx="0">
                  <c:v>27.70700636942675</c:v>
                </c:pt>
                <c:pt idx="1">
                  <c:v>19.426751592356688</c:v>
                </c:pt>
                <c:pt idx="2">
                  <c:v>27.388535031847084</c:v>
                </c:pt>
              </c:numCache>
            </c:numRef>
          </c:val>
        </c:ser>
        <c:ser>
          <c:idx val="1"/>
          <c:order val="1"/>
          <c:tx>
            <c:strRef>
              <c:f>в53!$O$52</c:f>
              <c:strCache>
                <c:ptCount val="1"/>
                <c:pt idx="0">
                  <c:v>высшее</c:v>
                </c:pt>
              </c:strCache>
            </c:strRef>
          </c:tx>
          <c:dLbls>
            <c:showVal val="1"/>
          </c:dLbls>
          <c:cat>
            <c:strRef>
              <c:f>в53!$M$53:$M$55</c:f>
              <c:strCache>
                <c:ptCount val="3"/>
                <c:pt idx="0">
                  <c:v>помогают мне заниматься</c:v>
                </c:pt>
                <c:pt idx="1">
                  <c:v>они мне доверяют, считают, что сам(а) могу справиться</c:v>
                </c:pt>
                <c:pt idx="2">
                  <c:v>они не интересуются моими оценками</c:v>
                </c:pt>
              </c:strCache>
            </c:strRef>
          </c:cat>
          <c:val>
            <c:numRef>
              <c:f>в53!$O$53:$O$55</c:f>
              <c:numCache>
                <c:formatCode>0.0</c:formatCode>
                <c:ptCount val="3"/>
                <c:pt idx="0">
                  <c:v>37.045123726346425</c:v>
                </c:pt>
                <c:pt idx="1">
                  <c:v>13.755458515283866</c:v>
                </c:pt>
                <c:pt idx="2">
                  <c:v>22.270742358078589</c:v>
                </c:pt>
              </c:numCache>
            </c:numRef>
          </c:val>
        </c:ser>
        <c:axId val="102348672"/>
        <c:axId val="102350208"/>
      </c:barChart>
      <c:catAx>
        <c:axId val="10234867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2350208"/>
        <c:crosses val="autoZero"/>
        <c:auto val="1"/>
        <c:lblAlgn val="ctr"/>
        <c:lblOffset val="100"/>
      </c:catAx>
      <c:valAx>
        <c:axId val="102350208"/>
        <c:scaling>
          <c:orientation val="minMax"/>
        </c:scaling>
        <c:axPos val="l"/>
        <c:numFmt formatCode="0.0" sourceLinked="1"/>
        <c:tickLblPos val="nextTo"/>
        <c:crossAx val="102348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B2F2E-D0E1-4302-B85A-79F9965E5B65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E24CD-AD8F-47B1-8FEA-6056C57F27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DE97-17AB-4264-BC51-77E1A4529D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2E8E-882F-43A0-92ED-4E571B2B876A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7645-4AE5-49AC-AF80-2547E8DE6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2.pn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3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Documents and Settings\Dima\Рабочий стол\2014 PROJECTS\Педагоги для ОП\ПЕНЗА_презентация\zoom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0" y="198884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b="1" dirty="0" smtClean="0"/>
              <a:t>Участие родителей </a:t>
            </a:r>
          </a:p>
          <a:p>
            <a:pPr algn="ctr"/>
            <a:r>
              <a:rPr lang="ru-RU" sz="2800" b="1" dirty="0" smtClean="0"/>
              <a:t>в образовательном процессе ребенка </a:t>
            </a:r>
          </a:p>
          <a:p>
            <a:pPr algn="ctr"/>
            <a:r>
              <a:rPr lang="ru-RU" sz="2800" b="1" dirty="0" smtClean="0"/>
              <a:t>(по материалам социологических исследований)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428625" y="5786438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Москва</a:t>
            </a:r>
          </a:p>
          <a:p>
            <a:pPr algn="ctr"/>
            <a:r>
              <a:rPr lang="ru-RU" sz="1600" b="1" dirty="0" smtClean="0">
                <a:latin typeface="Calibri" pitchFamily="34" charset="0"/>
              </a:rPr>
              <a:t>05.06.2015</a:t>
            </a:r>
            <a:endParaRPr lang="ru-RU" sz="1600" b="1" dirty="0">
              <a:latin typeface="Calibri" pitchFamily="34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6381750"/>
            <a:ext cx="9144000" cy="476250"/>
            <a:chOff x="0" y="6381750"/>
            <a:chExt cx="9144000" cy="476250"/>
          </a:xfrm>
        </p:grpSpPr>
        <p:grpSp>
          <p:nvGrpSpPr>
            <p:cNvPr id="3" name="Группа 8"/>
            <p:cNvGrpSpPr>
              <a:grpSpLocks/>
            </p:cNvGrpSpPr>
            <p:nvPr/>
          </p:nvGrpSpPr>
          <p:grpSpPr bwMode="auto">
            <a:xfrm>
              <a:off x="0" y="6381750"/>
              <a:ext cx="9144000" cy="476250"/>
              <a:chOff x="0" y="6381750"/>
              <a:chExt cx="9144000" cy="476250"/>
            </a:xfrm>
          </p:grpSpPr>
          <p:pic>
            <p:nvPicPr>
              <p:cNvPr id="2058" name="Picture 2" descr="C:\Documents and Settings\Dima\Рабочий стол\2014 PROJECTS\Педагоги для ОП\ПЕНЗА_презентация\Безимени-1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884367" y="6500813"/>
                <a:ext cx="1259633" cy="254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50" b="1" dirty="0">
                    <a:latin typeface="+mn-lt"/>
                    <a:cs typeface="+mn-cs"/>
                  </a:rPr>
                  <a:t>© </a:t>
                </a:r>
                <a:r>
                  <a:rPr lang="ru-RU" sz="1050" b="1" dirty="0" smtClean="0">
                    <a:latin typeface="+mn-lt"/>
                    <a:cs typeface="+mn-cs"/>
                  </a:rPr>
                  <a:t>ЦСО ИУО РАО</a:t>
                </a:r>
                <a:endParaRPr lang="ru-RU" sz="1050" b="1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42875" y="6500813"/>
              <a:ext cx="1285875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  <a:cs typeface="+mn-cs"/>
                </a:rPr>
                <a:t>www.socioedu.ru</a:t>
              </a:r>
              <a:endParaRPr lang="ru-RU" sz="1050" b="1" dirty="0">
                <a:latin typeface="+mn-lt"/>
                <a:cs typeface="+mn-cs"/>
              </a:endParaRPr>
            </a:p>
          </p:txBody>
        </p:sp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500188" y="4076716"/>
            <a:ext cx="7272337" cy="1566862"/>
          </a:xfrm>
          <a:prstGeom prst="rect">
            <a:avLst/>
          </a:prstGeom>
        </p:spPr>
        <p:txBody>
          <a:bodyPr/>
          <a:lstStyle/>
          <a:p>
            <a:pPr indent="511492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В.С. Собкин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t>доктор психологических наук, профессор,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t> академик Российской академии образования,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t> 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t>руководитель Центра социологии 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t>образования 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t>ИУО РАО</a:t>
            </a:r>
            <a:endParaRPr lang="ru-RU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  <a:p>
            <a:pPr indent="5114925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1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195383" cy="118109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03648" y="18864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ЦЕНТР СОЦИОЛОГИИ ОБРАЗОВАНИЯ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Мнение учащихся о реакции родителей</a:t>
            </a:r>
            <a:b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получение плохой  отметки (%)</a:t>
            </a:r>
            <a:b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1285860"/>
          <a:ext cx="8640960" cy="44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Возрастная динамика изменения мнений учащихся о реакции родителей на получение плохой отметки(%)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1412776"/>
          <a:ext cx="428628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475656" y="4509120"/>
          <a:ext cx="5629277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13572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Мнение учащихся с различным уровнем академической успеваемости о реакции родителей</a:t>
            </a:r>
            <a:b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получение плохой  отметки 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643050"/>
          <a:ext cx="8424936" cy="488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Мнение учащихся о реакции на получение плохой  отметки родителей с различным уровнем образования </a:t>
            </a:r>
            <a:b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556792"/>
          <a:ext cx="8496944" cy="500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Мнение учащихся о стратегии поведения родителей во время подготовки домашнего задания 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357298"/>
          <a:ext cx="8352928" cy="524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Возрастная динамика изменения мнений учащихся о стратегии поведения родителей во время подготовки домашнего задания 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484784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Мнение учащихся о стратегии поведения родителей с различным уровнем образования во время подготовки домашнего задания 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1628800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Возрастная динамика изменения мнений учащихся о стратегии поведения во время подготовки домашнего задания родителей  с разным уровнем образования 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643050"/>
          <a:ext cx="5000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786182" y="3857628"/>
          <a:ext cx="50720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562" cy="1050925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Распределение долей учащихся получающих дополнительное образование в различных по уровню дохода стратах(%)</a:t>
            </a:r>
            <a:br>
              <a:rPr lang="ru-RU" sz="25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714488"/>
          <a:ext cx="8352928" cy="459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562" cy="1050925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Возрастная динамика получения дополнительного образования у школьников 5-9-х классов с различным уровнем образования родителей(%)</a:t>
            </a:r>
            <a:br>
              <a:rPr lang="ru-RU" sz="25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714488"/>
          <a:ext cx="8208912" cy="473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Характеристика выборки</a:t>
            </a:r>
            <a:endParaRPr lang="ru-RU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3940522"/>
              </p:ext>
            </p:extLst>
          </p:nvPr>
        </p:nvGraphicFramePr>
        <p:xfrm>
          <a:off x="827584" y="1196752"/>
          <a:ext cx="7659825" cy="51125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84869"/>
                <a:gridCol w="1591652"/>
                <a:gridCol w="1591652"/>
                <a:gridCol w="1591652"/>
              </a:tblGrid>
              <a:tr h="132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j-lt"/>
                        </a:rPr>
                        <a:t>Родители 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Дети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Воспитатели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1136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j-lt"/>
                        </a:rPr>
                        <a:t>Москва, </a:t>
                      </a:r>
                      <a:r>
                        <a:rPr lang="ru-RU" sz="2000" dirty="0" smtClean="0">
                          <a:latin typeface="+mj-lt"/>
                        </a:rPr>
                        <a:t>1997-1998 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j-lt"/>
                        </a:rPr>
                        <a:t>941 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623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270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1325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+mj-lt"/>
                        </a:rPr>
                        <a:t>Москва, 2007 </a:t>
                      </a:r>
                      <a:endParaRPr lang="ru-RU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j-lt"/>
                        </a:rPr>
                        <a:t>1936 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-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320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1325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+mj-lt"/>
                        </a:rPr>
                        <a:t>Красноярский </a:t>
                      </a:r>
                      <a:r>
                        <a:rPr lang="ru-RU" sz="2000" dirty="0" smtClean="0">
                          <a:latin typeface="+mj-lt"/>
                        </a:rPr>
                        <a:t>край</a:t>
                      </a:r>
                      <a:r>
                        <a:rPr lang="ru-RU" sz="2000" dirty="0">
                          <a:latin typeface="+mj-lt"/>
                        </a:rPr>
                        <a:t>, 2008 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+mj-lt"/>
                        </a:rPr>
                        <a:t>2742 </a:t>
                      </a:r>
                      <a:endParaRPr lang="ru-RU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-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+mj-lt"/>
                        </a:rPr>
                        <a:t>173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pic>
        <p:nvPicPr>
          <p:cNvPr id="6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Занятия в системе дополнительного образования в разных стратах по уровню образования родителей (%)</a:t>
            </a:r>
            <a:endParaRPr lang="ru-RU" sz="25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1643050"/>
          <a:ext cx="784887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:\Documents and Settings\Dima\Рабочий стол\2014 PROJECTS\Педагоги для ОП\ПЕНЗА_презентация\zoom.1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6381750"/>
            <a:ext cx="9144000" cy="476250"/>
            <a:chOff x="0" y="6381750"/>
            <a:chExt cx="9144000" cy="476250"/>
          </a:xfrm>
        </p:grpSpPr>
        <p:pic>
          <p:nvPicPr>
            <p:cNvPr id="25628" name="Picture 2" descr="C:\Documents and Settings\Dima\Рабочий стол\2014 PROJECTS\Педагоги для ОП\ПЕНЗА_презентация\Безимени-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81750"/>
              <a:ext cx="91440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42875" y="6500813"/>
              <a:ext cx="1285875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  <a:cs typeface="+mn-cs"/>
                </a:rPr>
                <a:t>www.socioedu.ru</a:t>
              </a:r>
              <a:endParaRPr lang="ru-RU" sz="1050" b="1" dirty="0">
                <a:latin typeface="+mn-lt"/>
                <a:cs typeface="+mn-cs"/>
              </a:endParaRPr>
            </a:p>
          </p:txBody>
        </p:sp>
      </p:grpSp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3357563" y="1428750"/>
            <a:ext cx="557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СПАСИБО ЗА ВНИМАНИЕ!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25606" name="Picture 3" descr="C:\Users\iso-FC_ABBYY\Desktop\РИНЦ_обработка\2001_SOE2001_6_10\podr. virt i soc r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428750"/>
            <a:ext cx="10810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C:\Users\iso-FC_ABBYY\Desktop\РИНЦ_обработка\2001_Еврейский детский сад\evr_ds_ob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1428750"/>
            <a:ext cx="10795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C:\Users\iso-FC_ABBYY\Desktop\РИНЦ_обработка\2003_Толерантность газета\tol_gaz_ob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2000250"/>
            <a:ext cx="1071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7" descr="C:\Users\iso-FC_ABBYY\Desktop\РИНЦ_обработка\2004_Красная толерантность\red_tol_ob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000250"/>
            <a:ext cx="1071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8" descr="C:\Users\iso-FC_ABBYY\Desktop\РИНЦ_обработка\2006_SOE2006_11_18\SOE2006_11_18_ob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2000250"/>
            <a:ext cx="1071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C:\Users\iso-FC_ABBYY\Desktop\РИНЦ_обработка\SOE2006_11_19\SOE2006_11_19_ob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38" y="1990725"/>
            <a:ext cx="1079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3" descr="C:\Users\iso-FC_ABBYY\Desktop\РИНЦ_обработка\Мониторинги\ICT2005.jpg"/>
          <p:cNvPicPr>
            <a:picLocks noChangeAspect="1" noChangeArrowheads="1"/>
          </p:cNvPicPr>
          <p:nvPr/>
        </p:nvPicPr>
        <p:blipFill>
          <a:blip r:embed="rId10" cstate="print">
            <a:lum bright="-20000" contrast="24000"/>
          </a:blip>
          <a:srcRect/>
          <a:stretch>
            <a:fillRect/>
          </a:stretch>
        </p:blipFill>
        <p:spPr bwMode="auto">
          <a:xfrm>
            <a:off x="1214438" y="3286125"/>
            <a:ext cx="10810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4" descr="C:\Users\iso-FC_ABBYY\Desktop\РИНЦ_обработка\SOE2011.vol15.iss26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3286125"/>
            <a:ext cx="1089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5" descr="C:\Users\iso-FC_ABBYY\Desktop\РИНЦ_обработка\2002_Социология семейного воспитания\soc_sem_ob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38" y="3286125"/>
            <a:ext cx="1000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C:\Users\iso-FC_ABBYY\Desktop\РИНЦ_обработка\1_EGE_ob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3786188"/>
            <a:ext cx="1092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C:\Users\iso-FC_ABBYY\Desktop\РИНЦ_обработка\1_SOE2010.vol14.iss2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3786188"/>
            <a:ext cx="1071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 descr="C:\Users\iso-FC_ABBYY\Desktop\РИНЦ_обработка\1_SOE2010.vol14.iss25.obl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38813" y="3786188"/>
            <a:ext cx="976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 descr="C:\Users\iso-FC_ABBYY\Desktop\РИНЦ_обработка\1_SOE2011.vol15.iss2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2438" y="2000250"/>
            <a:ext cx="1071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 descr="C:\Users\iso-FC_ABBYY\Desktop\РИНЦ_обработка\1_SOE2013.vol27.iss2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65925" y="3786188"/>
            <a:ext cx="1092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C:\Users\iso-FC_ABBYY\Desktop\РИНЦ_обработка\SOE2005.vol10.iss17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913" y="1428750"/>
            <a:ext cx="10810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C:\Users\iso-FC_ABBYY\Desktop\РИНЦ_обработка\SOE2004.vol9.iss15_obl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9563" y="3786188"/>
            <a:ext cx="10795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22" descr="C:\Users\iso-FC_ABBYY\Desktop\3555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438" y="4929188"/>
            <a:ext cx="1071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23" descr="C:\Users\iso-FC_ABBYY\Desktop\oblozka2012sbornik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57438" y="4929188"/>
            <a:ext cx="1000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25" descr="C:\Users\iso-FC_ABBYY\Desktop\SOE2006.vol11.iss20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14438" y="4929188"/>
            <a:ext cx="10620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5" name="Прямоугольник 33"/>
          <p:cNvSpPr>
            <a:spLocks noChangeArrowheads="1"/>
          </p:cNvSpPr>
          <p:nvPr/>
        </p:nvSpPr>
        <p:spPr bwMode="auto">
          <a:xfrm>
            <a:off x="3429000" y="564356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www.socioedu.ru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30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512" y="188640"/>
            <a:ext cx="1195383" cy="118109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403648" y="18864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ЦЕНТР СОЦИОЛОГИИ ОБРАЗОВАНИЯ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7884367" y="6500813"/>
            <a:ext cx="1259633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© </a:t>
            </a:r>
            <a:r>
              <a:rPr lang="ru-RU" sz="1050" b="1" dirty="0" smtClean="0">
                <a:latin typeface="+mn-lt"/>
                <a:cs typeface="+mn-cs"/>
              </a:rPr>
              <a:t>ЦСО ИУО РАО</a:t>
            </a:r>
            <a:endParaRPr lang="ru-RU" sz="105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5439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00034" y="571480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Включенность родителей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совместную деятельность с ребенком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эмоциональное самочувствие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Мнение воспитателей и родителей о наиболее часто обсуждаемых при общении друг с другом темах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85860"/>
          <a:ext cx="8643998" cy="5436766"/>
        </p:xfrm>
        <a:graphic>
          <a:graphicData uri="http://schemas.openxmlformats.org/drawingml/2006/table">
            <a:tbl>
              <a:tblPr/>
              <a:tblGrid>
                <a:gridCol w="4988225"/>
                <a:gridCol w="1564878"/>
                <a:gridCol w="1261877"/>
                <a:gridCol w="829018"/>
              </a:tblGrid>
              <a:tr h="961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Воспитатели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2007 г.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Родители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2007 г.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indent="-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SimSun"/>
                          <a:cs typeface="Times New Roman"/>
                        </a:rPr>
                        <a:t>р=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Успехи ребенка и положительные черты его характера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73,2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27,0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.0001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Поведение ребенка в течение дня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57,0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64,8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.007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Физическое и психическое самочувствие ребенка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38,5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13,5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.0001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Аппетит ребенка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32,1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34,2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–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Коммуникабельность ребенка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16,2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45,4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.0001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Недостатки ребенка и отрицательные черты его характера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9,2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11,6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–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Темы, не касающиеся ребенка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30,8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SimSun"/>
                          <a:cs typeface="Times New Roman"/>
                        </a:rPr>
                        <a:t>1,6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SimSun"/>
                          <a:cs typeface="Times New Roman"/>
                        </a:rPr>
                        <a:t>.0001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Распределение обсуждаемых с родителями тем, среди воспитателей, работающих с разными возрастными группами (%)</a:t>
            </a:r>
          </a:p>
        </p:txBody>
      </p:sp>
      <p:graphicFrame>
        <p:nvGraphicFramePr>
          <p:cNvPr id="5" name="Объект 7"/>
          <p:cNvGraphicFramePr/>
          <p:nvPr/>
        </p:nvGraphicFramePr>
        <p:xfrm>
          <a:off x="357158" y="1428736"/>
          <a:ext cx="835824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Ответы воспитателей и родителей на вопрос о том, кто обычно является </a:t>
            </a:r>
            <a:r>
              <a:rPr lang="ru-RU" sz="25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инициатором</a:t>
            </a:r>
            <a:r>
              <a:rPr lang="ru-RU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общения (%)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071546"/>
          <a:ext cx="7643866" cy="928695"/>
        </p:xfrm>
        <a:graphic>
          <a:graphicData uri="http://schemas.openxmlformats.org/drawingml/2006/table">
            <a:tbl>
              <a:tblPr/>
              <a:tblGrid>
                <a:gridCol w="2244872"/>
                <a:gridCol w="1851891"/>
                <a:gridCol w="2160111"/>
                <a:gridCol w="1386992"/>
              </a:tblGrid>
              <a:tr h="30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Родители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Воспитатели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SimSun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latin typeface="+mn-lt"/>
                          <a:ea typeface="SimSun"/>
                          <a:cs typeface="Times New Roman"/>
                        </a:rPr>
                        <a:t> =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Ответ «Воспитатель»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43,5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53,4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.001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Ответ «Родитель»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53,1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SimSun"/>
                          <a:cs typeface="Times New Roman"/>
                        </a:rPr>
                        <a:t>43,1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SimSun"/>
                          <a:cs typeface="Times New Roman"/>
                        </a:rPr>
                        <a:t>.001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2214554"/>
            <a:ext cx="792958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zh-CN" sz="25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Распределение ответов родителей с разным уровнем материального достатка на вопрос о том, кто чаще является инициатором общения (%)</a:t>
            </a:r>
          </a:p>
        </p:txBody>
      </p:sp>
      <p:graphicFrame>
        <p:nvGraphicFramePr>
          <p:cNvPr id="6" name="Объект 9"/>
          <p:cNvGraphicFramePr/>
          <p:nvPr/>
        </p:nvGraphicFramePr>
        <p:xfrm>
          <a:off x="285720" y="3714752"/>
          <a:ext cx="8572560" cy="290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Воспитатели о существовании органов </a:t>
            </a:r>
            <a:r>
              <a:rPr lang="ru-RU" sz="36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соуправления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в ДОУ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428736"/>
          <a:ext cx="8072494" cy="4837768"/>
        </p:xfrm>
        <a:graphic>
          <a:graphicData uri="http://schemas.openxmlformats.org/drawingml/2006/table">
            <a:tbl>
              <a:tblPr/>
              <a:tblGrid>
                <a:gridCol w="5380997"/>
                <a:gridCol w="2691497"/>
              </a:tblGrid>
              <a:tr h="604721"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+mj-lt"/>
                          <a:ea typeface="Batang"/>
                          <a:cs typeface="Times New Roman"/>
                        </a:rPr>
                        <a:t>Формы </a:t>
                      </a:r>
                      <a:r>
                        <a:rPr lang="ru-RU" sz="1800" b="1" dirty="0" err="1">
                          <a:latin typeface="+mj-lt"/>
                          <a:ea typeface="Batang"/>
                          <a:cs typeface="Times New Roman"/>
                        </a:rPr>
                        <a:t>соуправления</a:t>
                      </a:r>
                      <a:endParaRPr lang="ru-RU" sz="1800" b="1" dirty="0"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Batang"/>
                          <a:cs typeface="Times New Roman"/>
                        </a:rPr>
                        <a:t>%</a:t>
                      </a:r>
                      <a:endParaRPr lang="ru-RU" sz="1800" b="1" dirty="0"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21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j-lt"/>
                          <a:ea typeface="Batang"/>
                          <a:cs typeface="Times New Roman"/>
                        </a:rPr>
                        <a:t>Родительские собрания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j-lt"/>
                          <a:ea typeface="Batang"/>
                          <a:cs typeface="Times New Roman"/>
                        </a:rPr>
                        <a:t>53,3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21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j-lt"/>
                          <a:ea typeface="Batang"/>
                          <a:cs typeface="Times New Roman"/>
                        </a:rPr>
                        <a:t>Родительский комитет группы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j-lt"/>
                          <a:ea typeface="Batang"/>
                          <a:cs typeface="Times New Roman"/>
                        </a:rPr>
                        <a:t>32,2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21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j-lt"/>
                          <a:ea typeface="Batang"/>
                          <a:cs typeface="Times New Roman"/>
                        </a:rPr>
                        <a:t>Попечительский совет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j-lt"/>
                          <a:ea typeface="Batang"/>
                          <a:cs typeface="Times New Roman"/>
                        </a:rPr>
                        <a:t>11,8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21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j-lt"/>
                          <a:ea typeface="Batang"/>
                          <a:cs typeface="Times New Roman"/>
                        </a:rPr>
                        <a:t>Совет детского сада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j-lt"/>
                          <a:ea typeface="Batang"/>
                          <a:cs typeface="Times New Roman"/>
                        </a:rPr>
                        <a:t>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442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j-lt"/>
                          <a:ea typeface="Batang"/>
                          <a:cs typeface="Times New Roman"/>
                        </a:rPr>
                        <a:t>Нет родительского соуправления в детском саду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j-lt"/>
                          <a:ea typeface="Batang"/>
                          <a:cs typeface="Times New Roman"/>
                        </a:rPr>
                        <a:t>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21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j-lt"/>
                          <a:ea typeface="Batang"/>
                          <a:cs typeface="Times New Roman"/>
                        </a:rPr>
                        <a:t>Затрудняюсь ответить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j-lt"/>
                          <a:ea typeface="Batang"/>
                          <a:cs typeface="Times New Roman"/>
                        </a:rPr>
                        <a:t>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4389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Родители и воспитатели о деятельности родительского комитета группы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000240"/>
          <a:ext cx="4286280" cy="4709770"/>
        </p:xfrm>
        <a:graphic>
          <a:graphicData uri="http://schemas.openxmlformats.org/drawingml/2006/table">
            <a:tbl>
              <a:tblPr/>
              <a:tblGrid>
                <a:gridCol w="3214710"/>
                <a:gridCol w="1071570"/>
              </a:tblGrid>
              <a:tr h="285752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Виды деятельности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+mj-lt"/>
                          <a:ea typeface="Batang"/>
                          <a:cs typeface="Times New Roman"/>
                        </a:rPr>
                        <a:t>Сбор средств на дополнительные нужды группы и детского сада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48,6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927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+mj-lt"/>
                          <a:ea typeface="Batang"/>
                          <a:cs typeface="Times New Roman"/>
                        </a:rPr>
                        <a:t>Организация помощи по благоустройству группы (уборка, ремонт)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24,4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Организация и проведение различных мероприятий с детьми (праздников, экскурсий и др.)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13,1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Помощь в покупке необходимого оборудования, мебели, методических пособий и проч. для группы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10,0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83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Другое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1571612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/>
                <a:cs typeface="Times New Roman" pitchFamily="18" charset="0"/>
              </a:rPr>
              <a:t>РОДИТЕЛИ</a:t>
            </a:r>
            <a:endParaRPr kumimoji="0" lang="ru-RU" altLang="ko-K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3438" y="2000240"/>
          <a:ext cx="4306242" cy="4771096"/>
        </p:xfrm>
        <a:graphic>
          <a:graphicData uri="http://schemas.openxmlformats.org/drawingml/2006/table">
            <a:tbl>
              <a:tblPr/>
              <a:tblGrid>
                <a:gridCol w="3214710"/>
                <a:gridCol w="1091532"/>
              </a:tblGrid>
              <a:tr h="307658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j-lt"/>
                          <a:ea typeface="Batang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latin typeface="+mj-lt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Помощь в организации праздника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60,1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+mj-lt"/>
                          <a:ea typeface="Batang"/>
                          <a:cs typeface="Times New Roman"/>
                        </a:rPr>
                        <a:t>Помощь в уборке или ремонте группы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55,5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973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+mj-lt"/>
                          <a:ea typeface="Batang"/>
                          <a:cs typeface="Times New Roman"/>
                        </a:rPr>
                        <a:t>Помощь в том, чтобы достать что-то необходимое для занятий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40,9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+mj-lt"/>
                          <a:ea typeface="Batang"/>
                          <a:cs typeface="Times New Roman"/>
                        </a:rPr>
                        <a:t>Денежные взносы на какие-либо нужды группы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21,9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8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+mj-lt"/>
                          <a:ea typeface="Batang"/>
                          <a:cs typeface="Times New Roman"/>
                        </a:rPr>
                        <a:t>Какая-либо другая помощь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631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Чтение лекций педагогам, помощь в организации конкретных занятий, проведение познавательных бесед с детьми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j-lt"/>
                          <a:ea typeface="Batang"/>
                          <a:cs typeface="Times New Roman"/>
                        </a:rPr>
                        <a:t>0,3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43438" y="1571612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/>
                <a:cs typeface="Times New Roman" pitchFamily="18" charset="0"/>
              </a:rPr>
              <a:t>ВОСПИТАТЕЛИ</a:t>
            </a:r>
            <a:endParaRPr kumimoji="0" lang="ru-RU" altLang="ko-K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Характеристика выборки</a:t>
            </a:r>
            <a:endParaRPr lang="ru-RU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12776"/>
            <a:ext cx="6336704" cy="41764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3056 человек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1547 девочек, 1497 мальчиков</a:t>
            </a:r>
          </a:p>
          <a:p>
            <a:pPr algn="just"/>
            <a:r>
              <a:rPr lang="ru-RU" dirty="0" smtClean="0"/>
              <a:t>5 класс – 648 человек</a:t>
            </a:r>
          </a:p>
          <a:p>
            <a:pPr algn="just"/>
            <a:r>
              <a:rPr lang="ru-RU" dirty="0" smtClean="0"/>
              <a:t>6 класс – 649 человек</a:t>
            </a:r>
          </a:p>
          <a:p>
            <a:pPr algn="just"/>
            <a:r>
              <a:rPr lang="ru-RU" dirty="0" smtClean="0"/>
              <a:t>7 класс – 656 человек</a:t>
            </a:r>
          </a:p>
          <a:p>
            <a:pPr algn="just"/>
            <a:r>
              <a:rPr lang="ru-RU" dirty="0" smtClean="0"/>
              <a:t>8 класс – 575 человек</a:t>
            </a:r>
          </a:p>
          <a:p>
            <a:pPr algn="just"/>
            <a:r>
              <a:rPr lang="ru-RU" dirty="0" smtClean="0"/>
              <a:t>9 класс – 524 человека</a:t>
            </a:r>
            <a:endParaRPr lang="ru-RU" dirty="0"/>
          </a:p>
        </p:txBody>
      </p:sp>
      <p:pic>
        <p:nvPicPr>
          <p:cNvPr id="5" name="Picture 2" descr="C:\Users\comp30\Desktop\ЦСО -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6632"/>
            <a:ext cx="628196" cy="62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678</Words>
  <Application>Microsoft Office PowerPoint</Application>
  <PresentationFormat>Экран (4:3)</PresentationFormat>
  <Paragraphs>243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Характеристика выборки</vt:lpstr>
      <vt:lpstr>Слайд 3</vt:lpstr>
      <vt:lpstr>Мнение воспитателей и родителей о наиболее часто обсуждаемых при общении друг с другом темах (%)</vt:lpstr>
      <vt:lpstr>Распределение обсуждаемых с родителями тем, среди воспитателей, работающих с разными возрастными группами (%)</vt:lpstr>
      <vt:lpstr>Ответы воспитателей и родителей на вопрос о том, кто обычно является инициатором общения (%)</vt:lpstr>
      <vt:lpstr>Воспитатели о существовании органов соуправления в ДОУ</vt:lpstr>
      <vt:lpstr>Родители и воспитатели о деятельности родительского комитета группы</vt:lpstr>
      <vt:lpstr>Характеристика выборки</vt:lpstr>
      <vt:lpstr>Мнение учащихся о реакции родителей  на получение плохой  отметки (%) </vt:lpstr>
      <vt:lpstr>Возрастная динамика изменения мнений учащихся о реакции родителей на получение плохой отметки(%)</vt:lpstr>
      <vt:lpstr>Мнение учащихся с различным уровнем академической успеваемости о реакции родителей  на получение плохой  отметки (%)</vt:lpstr>
      <vt:lpstr>Мнение учащихся о реакции на получение плохой  отметки родителей с различным уровнем образования   (%)</vt:lpstr>
      <vt:lpstr>Мнение учащихся о стратегии поведения родителей во время подготовки домашнего задания (%)</vt:lpstr>
      <vt:lpstr>Возрастная динамика изменения мнений учащихся о стратегии поведения родителей во время подготовки домашнего задания (%)</vt:lpstr>
      <vt:lpstr>Мнение учащихся о стратегии поведения родителей с различным уровнем образования во время подготовки домашнего задания (%)</vt:lpstr>
      <vt:lpstr>Возрастная динамика изменения мнений учащихся о стратегии поведения во время подготовки домашнего задания родителей  с разным уровнем образования (%)</vt:lpstr>
      <vt:lpstr>Распределение долей учащихся получающих дополнительное образование в различных по уровню дохода стратах(%) </vt:lpstr>
      <vt:lpstr>Возрастная динамика получения дополнительного образования у школьников 5-9-х классов с различным уровнем образования родителей(%) </vt:lpstr>
      <vt:lpstr>Занятия в системе дополнительного образования в разных стратах по уровню образования родителей (%)</vt:lpstr>
      <vt:lpstr>Слайд 21</vt:lpstr>
    </vt:vector>
  </TitlesOfParts>
  <Company>cso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Мнение воспитателей и родителей о наиболее часто обсуждаемых при общении друг с другом темах (%)</dc:title>
  <dc:creator>Артём</dc:creator>
  <cp:lastModifiedBy>Артём</cp:lastModifiedBy>
  <cp:revision>6</cp:revision>
  <dcterms:created xsi:type="dcterms:W3CDTF">2015-06-01T08:06:12Z</dcterms:created>
  <dcterms:modified xsi:type="dcterms:W3CDTF">2015-06-04T10:10:34Z</dcterms:modified>
</cp:coreProperties>
</file>